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8"/>
  </p:notesMasterIdLst>
  <p:handoutMasterIdLst>
    <p:handoutMasterId r:id="rId9"/>
  </p:handoutMasterIdLst>
  <p:sldIdLst>
    <p:sldId id="8046" r:id="rId2"/>
    <p:sldId id="8070" r:id="rId3"/>
    <p:sldId id="8052" r:id="rId4"/>
    <p:sldId id="8074" r:id="rId5"/>
    <p:sldId id="8066" r:id="rId6"/>
    <p:sldId id="8067" r:id="rId7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46"/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2" autoAdjust="0"/>
    <p:restoredTop sz="99428" autoAdjust="0"/>
  </p:normalViewPr>
  <p:slideViewPr>
    <p:cSldViewPr snapToGrid="0">
      <p:cViewPr>
        <p:scale>
          <a:sx n="100" d="100"/>
          <a:sy n="100" d="100"/>
        </p:scale>
        <p:origin x="-2166" y="-360"/>
      </p:cViewPr>
      <p:guideLst>
        <p:guide orient="horz" pos="4320"/>
        <p:guide pos="3628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17.10.2022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17.10.2022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29992" y="6465659"/>
            <a:ext cx="4307046" cy="3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4" tIns="45701" rIns="91404" bIns="45701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3600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935" y="3234604"/>
            <a:ext cx="7953772" cy="3064421"/>
          </a:xfrm>
          <a:noFill/>
          <a:ln/>
        </p:spPr>
        <p:txBody>
          <a:bodyPr lIns="91429" tIns="45714" rIns="91429" bIns="4571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17.10.2022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9525" y="2610070"/>
            <a:ext cx="9144000" cy="1040473"/>
          </a:xfrm>
          <a:prstGeom prst="rect">
            <a:avLst/>
          </a:prstGeom>
          <a:noFill/>
          <a:ln>
            <a:noFill/>
          </a:ln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ОБСТАНОВКИ В СООТВЕТСТВИИ </a:t>
            </a:r>
            <a:br>
              <a:rPr lang="ru-RU" alt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С ПРОГНОЗОМ 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305590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59250" y="536535"/>
            <a:ext cx="8687338" cy="63126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8" name="Picture 4" descr="F:\ветер к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51" y="4837586"/>
            <a:ext cx="1986899" cy="202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889332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59" y="3432013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5" name="Picture 3" descr="F:\осадки к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37" y="2639008"/>
            <a:ext cx="1982686" cy="2199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темп к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56" y="627596"/>
            <a:ext cx="2028181" cy="202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xmlns="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МЕТЕОРОЛОГИЧЕСКАЯ ОБСТАНОВКА 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9312" y="4027281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7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63824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9237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50435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2294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82149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52818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91829" y="3254189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43680" y="4913738"/>
            <a:ext cx="1096917" cy="785758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35230" y="4064031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78705" y="121637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42259" y="4112990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88997" y="4354940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 rot="21449625">
            <a:off x="6396022" y="3599316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856525" y="4273571"/>
            <a:ext cx="53983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284463" y="4058372"/>
            <a:ext cx="28854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943088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90947" y="4936755"/>
            <a:ext cx="43601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 rot="21334256">
            <a:off x="4054279" y="1812809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 rot="21334256">
            <a:off x="6505187" y="4095398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59523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92184" y="4051888"/>
            <a:ext cx="469809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61855" y="4505797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7" name="Rectangle 718"/>
          <p:cNvSpPr>
            <a:spLocks noChangeArrowheads="1"/>
          </p:cNvSpPr>
          <p:nvPr/>
        </p:nvSpPr>
        <p:spPr bwMode="auto">
          <a:xfrm>
            <a:off x="6768002" y="5153559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78997" y="549773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1" name="Freeform 281"/>
          <p:cNvSpPr>
            <a:spLocks noEditPoints="1"/>
          </p:cNvSpPr>
          <p:nvPr/>
        </p:nvSpPr>
        <p:spPr bwMode="auto">
          <a:xfrm rot="21334256">
            <a:off x="-6050393" y="4195086"/>
            <a:ext cx="1320561" cy="602425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9" name="Freeform 279"/>
          <p:cNvSpPr>
            <a:spLocks/>
          </p:cNvSpPr>
          <p:nvPr/>
        </p:nvSpPr>
        <p:spPr bwMode="auto">
          <a:xfrm rot="21334256">
            <a:off x="-3026551" y="6207035"/>
            <a:ext cx="1705440" cy="1169128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30" name="Freeform 286"/>
          <p:cNvSpPr>
            <a:spLocks/>
          </p:cNvSpPr>
          <p:nvPr/>
        </p:nvSpPr>
        <p:spPr bwMode="auto">
          <a:xfrm>
            <a:off x="-3053347" y="3414879"/>
            <a:ext cx="1224584" cy="1017087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8" name="Freeform 248"/>
          <p:cNvSpPr>
            <a:spLocks/>
          </p:cNvSpPr>
          <p:nvPr/>
        </p:nvSpPr>
        <p:spPr bwMode="auto">
          <a:xfrm rot="21334256">
            <a:off x="-2061670" y="-430787"/>
            <a:ext cx="909335" cy="103461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42" name="Freeform 254"/>
          <p:cNvSpPr>
            <a:spLocks noEditPoints="1"/>
          </p:cNvSpPr>
          <p:nvPr/>
        </p:nvSpPr>
        <p:spPr bwMode="auto">
          <a:xfrm rot="21334256">
            <a:off x="-4220613" y="-315442"/>
            <a:ext cx="1029889" cy="1259844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32" name="Freeform 284"/>
          <p:cNvSpPr>
            <a:spLocks/>
          </p:cNvSpPr>
          <p:nvPr/>
        </p:nvSpPr>
        <p:spPr bwMode="auto">
          <a:xfrm rot="21388622">
            <a:off x="-3683000" y="5654876"/>
            <a:ext cx="1105670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10085" y="601997"/>
            <a:ext cx="195866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температуры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-13937" y="2654064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321" name="TextBox 320"/>
          <p:cNvSpPr txBox="1"/>
          <p:nvPr/>
        </p:nvSpPr>
        <p:spPr>
          <a:xfrm>
            <a:off x="-7567" y="4810024"/>
            <a:ext cx="1982396" cy="25478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</p:txBody>
      </p:sp>
      <p:sp>
        <p:nvSpPr>
          <p:cNvPr id="392" name="Rectangle 760"/>
          <p:cNvSpPr>
            <a:spLocks noChangeArrowheads="1"/>
          </p:cNvSpPr>
          <p:nvPr/>
        </p:nvSpPr>
        <p:spPr bwMode="auto">
          <a:xfrm rot="21334256">
            <a:off x="-4119601" y="5042270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3" name="Полилиния 4"/>
          <p:cNvSpPr>
            <a:spLocks/>
          </p:cNvSpPr>
          <p:nvPr/>
        </p:nvSpPr>
        <p:spPr bwMode="auto">
          <a:xfrm rot="21334256">
            <a:off x="-3965964" y="4767340"/>
            <a:ext cx="776600" cy="933677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4" name="Полилиния 2"/>
          <p:cNvSpPr>
            <a:spLocks/>
          </p:cNvSpPr>
          <p:nvPr/>
        </p:nvSpPr>
        <p:spPr bwMode="auto">
          <a:xfrm rot="21334256">
            <a:off x="-3588906" y="4586714"/>
            <a:ext cx="776600" cy="392956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5" name="Freeform 245"/>
          <p:cNvSpPr>
            <a:spLocks/>
          </p:cNvSpPr>
          <p:nvPr/>
        </p:nvSpPr>
        <p:spPr bwMode="auto">
          <a:xfrm rot="21334256">
            <a:off x="-4436385" y="4642131"/>
            <a:ext cx="747519" cy="933677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6" name="Freeform 246"/>
          <p:cNvSpPr>
            <a:spLocks noEditPoints="1"/>
          </p:cNvSpPr>
          <p:nvPr/>
        </p:nvSpPr>
        <p:spPr bwMode="auto">
          <a:xfrm rot="21334256">
            <a:off x="-5631775" y="4636450"/>
            <a:ext cx="855286" cy="709597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7" name="Freeform 247"/>
          <p:cNvSpPr>
            <a:spLocks/>
          </p:cNvSpPr>
          <p:nvPr/>
        </p:nvSpPr>
        <p:spPr bwMode="auto">
          <a:xfrm rot="21334256">
            <a:off x="-2941476" y="5444303"/>
            <a:ext cx="956210" cy="1120412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9" name="Freeform 249"/>
          <p:cNvSpPr>
            <a:spLocks/>
          </p:cNvSpPr>
          <p:nvPr/>
        </p:nvSpPr>
        <p:spPr bwMode="auto">
          <a:xfrm rot="21334256">
            <a:off x="-2651709" y="4780631"/>
            <a:ext cx="631200" cy="899578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30" name="Freeform 250"/>
          <p:cNvSpPr>
            <a:spLocks/>
          </p:cNvSpPr>
          <p:nvPr/>
        </p:nvSpPr>
        <p:spPr bwMode="auto">
          <a:xfrm rot="21334256">
            <a:off x="-3714498" y="3376491"/>
            <a:ext cx="1052002" cy="483887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3" name="Freeform 252"/>
          <p:cNvSpPr>
            <a:spLocks/>
          </p:cNvSpPr>
          <p:nvPr/>
        </p:nvSpPr>
        <p:spPr bwMode="auto">
          <a:xfrm rot="21334256">
            <a:off x="-1872644" y="4259411"/>
            <a:ext cx="920287" cy="579694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4" name="Freeform 253"/>
          <p:cNvSpPr>
            <a:spLocks/>
          </p:cNvSpPr>
          <p:nvPr/>
        </p:nvSpPr>
        <p:spPr bwMode="auto">
          <a:xfrm rot="21334256">
            <a:off x="-3639538" y="4262760"/>
            <a:ext cx="973314" cy="56670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6" name="Freeform 255"/>
          <p:cNvSpPr>
            <a:spLocks noEditPoints="1"/>
          </p:cNvSpPr>
          <p:nvPr/>
        </p:nvSpPr>
        <p:spPr bwMode="auto">
          <a:xfrm rot="21334256">
            <a:off x="-1868923" y="3871819"/>
            <a:ext cx="843312" cy="49687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7" name="Freeform 256"/>
          <p:cNvSpPr>
            <a:spLocks/>
          </p:cNvSpPr>
          <p:nvPr/>
        </p:nvSpPr>
        <p:spPr bwMode="auto">
          <a:xfrm rot="21334256">
            <a:off x="-4436583" y="3682697"/>
            <a:ext cx="1078990" cy="836250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8" name="Freeform 257"/>
          <p:cNvSpPr>
            <a:spLocks/>
          </p:cNvSpPr>
          <p:nvPr/>
        </p:nvSpPr>
        <p:spPr bwMode="auto">
          <a:xfrm rot="21334256">
            <a:off x="-3847561" y="2699572"/>
            <a:ext cx="1260919" cy="926185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9" name="Freeform 258"/>
          <p:cNvSpPr>
            <a:spLocks/>
          </p:cNvSpPr>
          <p:nvPr/>
        </p:nvSpPr>
        <p:spPr bwMode="auto">
          <a:xfrm rot="21334256">
            <a:off x="-3120627" y="3713347"/>
            <a:ext cx="627781" cy="76967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0" name="Freeform 259"/>
          <p:cNvSpPr>
            <a:spLocks/>
          </p:cNvSpPr>
          <p:nvPr/>
        </p:nvSpPr>
        <p:spPr bwMode="auto">
          <a:xfrm rot="21334256">
            <a:off x="-4346227" y="3976736"/>
            <a:ext cx="843312" cy="870349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2" name="Freeform 261"/>
          <p:cNvSpPr>
            <a:spLocks/>
          </p:cNvSpPr>
          <p:nvPr/>
        </p:nvSpPr>
        <p:spPr bwMode="auto">
          <a:xfrm rot="21334256">
            <a:off x="-4979419" y="4620491"/>
            <a:ext cx="874102" cy="709595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3" name="Freeform 262"/>
          <p:cNvSpPr>
            <a:spLocks/>
          </p:cNvSpPr>
          <p:nvPr/>
        </p:nvSpPr>
        <p:spPr bwMode="auto">
          <a:xfrm rot="21334256">
            <a:off x="-1995503" y="4566148"/>
            <a:ext cx="1034896" cy="820012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4" name="Freeform 263"/>
          <p:cNvSpPr>
            <a:spLocks/>
          </p:cNvSpPr>
          <p:nvPr/>
        </p:nvSpPr>
        <p:spPr bwMode="auto">
          <a:xfrm rot="21334256">
            <a:off x="-2967064" y="2165957"/>
            <a:ext cx="997264" cy="789161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5" name="Freeform 264"/>
          <p:cNvSpPr>
            <a:spLocks noEditPoints="1"/>
          </p:cNvSpPr>
          <p:nvPr/>
        </p:nvSpPr>
        <p:spPr bwMode="auto">
          <a:xfrm rot="21334256">
            <a:off x="-1320513" y="5224003"/>
            <a:ext cx="617516" cy="1092808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8" name="Freeform 267"/>
          <p:cNvSpPr>
            <a:spLocks noEditPoints="1"/>
          </p:cNvSpPr>
          <p:nvPr/>
        </p:nvSpPr>
        <p:spPr bwMode="auto">
          <a:xfrm rot="21334256">
            <a:off x="-2062749" y="679235"/>
            <a:ext cx="785152" cy="1138274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9" name="Freeform 268"/>
          <p:cNvSpPr>
            <a:spLocks/>
          </p:cNvSpPr>
          <p:nvPr/>
        </p:nvSpPr>
        <p:spPr bwMode="auto">
          <a:xfrm rot="21334256">
            <a:off x="-1881878" y="2942292"/>
            <a:ext cx="887285" cy="1027807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0" name="Freeform 269"/>
          <p:cNvSpPr>
            <a:spLocks/>
          </p:cNvSpPr>
          <p:nvPr/>
        </p:nvSpPr>
        <p:spPr bwMode="auto">
          <a:xfrm rot="21334256">
            <a:off x="-1639919" y="1629313"/>
            <a:ext cx="800547" cy="998630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1" name="Freeform 270"/>
          <p:cNvSpPr>
            <a:spLocks/>
          </p:cNvSpPr>
          <p:nvPr/>
        </p:nvSpPr>
        <p:spPr bwMode="auto">
          <a:xfrm rot="21334256">
            <a:off x="-2677710" y="3013931"/>
            <a:ext cx="1027119" cy="599189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2" name="Freeform 271"/>
          <p:cNvSpPr>
            <a:spLocks noEditPoints="1"/>
          </p:cNvSpPr>
          <p:nvPr/>
        </p:nvSpPr>
        <p:spPr bwMode="auto">
          <a:xfrm rot="21334256">
            <a:off x="-4690953" y="2908270"/>
            <a:ext cx="1142059" cy="975984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3" name="Freeform 273"/>
          <p:cNvSpPr>
            <a:spLocks noEditPoints="1"/>
          </p:cNvSpPr>
          <p:nvPr/>
        </p:nvSpPr>
        <p:spPr bwMode="auto">
          <a:xfrm rot="21334256">
            <a:off x="-4862427" y="3783284"/>
            <a:ext cx="680807" cy="949913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4" name="Freeform 274"/>
          <p:cNvSpPr>
            <a:spLocks/>
          </p:cNvSpPr>
          <p:nvPr/>
        </p:nvSpPr>
        <p:spPr bwMode="auto">
          <a:xfrm rot="21334256">
            <a:off x="-3556386" y="2380441"/>
            <a:ext cx="656859" cy="548840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5" name="Freeform 275"/>
          <p:cNvSpPr>
            <a:spLocks noEditPoints="1"/>
          </p:cNvSpPr>
          <p:nvPr/>
        </p:nvSpPr>
        <p:spPr bwMode="auto">
          <a:xfrm rot="21334256">
            <a:off x="-930353" y="4743169"/>
            <a:ext cx="417379" cy="456284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6" name="Freeform 276"/>
          <p:cNvSpPr>
            <a:spLocks/>
          </p:cNvSpPr>
          <p:nvPr/>
        </p:nvSpPr>
        <p:spPr bwMode="auto">
          <a:xfrm rot="21334256">
            <a:off x="-4552868" y="5212053"/>
            <a:ext cx="930551" cy="766427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7" name="Freeform 277"/>
          <p:cNvSpPr>
            <a:spLocks/>
          </p:cNvSpPr>
          <p:nvPr/>
        </p:nvSpPr>
        <p:spPr bwMode="auto">
          <a:xfrm rot="21334256">
            <a:off x="-3400270" y="5129703"/>
            <a:ext cx="863838" cy="722586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8" name="Freeform 278"/>
          <p:cNvSpPr>
            <a:spLocks/>
          </p:cNvSpPr>
          <p:nvPr/>
        </p:nvSpPr>
        <p:spPr bwMode="auto">
          <a:xfrm rot="21334256">
            <a:off x="-5063314" y="4877675"/>
            <a:ext cx="523435" cy="563454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0" name="Freeform 280"/>
          <p:cNvSpPr>
            <a:spLocks/>
          </p:cNvSpPr>
          <p:nvPr/>
        </p:nvSpPr>
        <p:spPr bwMode="auto">
          <a:xfrm rot="21334256">
            <a:off x="-2209741" y="4020167"/>
            <a:ext cx="547384" cy="63652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3" name="Freeform 283"/>
          <p:cNvSpPr>
            <a:spLocks/>
          </p:cNvSpPr>
          <p:nvPr/>
        </p:nvSpPr>
        <p:spPr bwMode="auto">
          <a:xfrm rot="21334256">
            <a:off x="-2329311" y="3263758"/>
            <a:ext cx="814232" cy="813518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5" name="Freeform 285"/>
          <p:cNvSpPr>
            <a:spLocks/>
          </p:cNvSpPr>
          <p:nvPr/>
        </p:nvSpPr>
        <p:spPr bwMode="auto">
          <a:xfrm rot="21334256">
            <a:off x="-1578396" y="986381"/>
            <a:ext cx="557647" cy="656011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6" name="Freeform 286"/>
          <p:cNvSpPr>
            <a:spLocks/>
          </p:cNvSpPr>
          <p:nvPr/>
        </p:nvSpPr>
        <p:spPr bwMode="auto">
          <a:xfrm>
            <a:off x="-2906637" y="4250510"/>
            <a:ext cx="922322" cy="573197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7" name="Freeform 287"/>
          <p:cNvSpPr>
            <a:spLocks noEditPoints="1"/>
          </p:cNvSpPr>
          <p:nvPr/>
        </p:nvSpPr>
        <p:spPr bwMode="auto">
          <a:xfrm rot="21334256">
            <a:off x="-3919216" y="2059463"/>
            <a:ext cx="614096" cy="766427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8" name="Rectangle 637"/>
          <p:cNvSpPr>
            <a:spLocks noChangeArrowheads="1"/>
          </p:cNvSpPr>
          <p:nvPr/>
        </p:nvSpPr>
        <p:spPr bwMode="auto">
          <a:xfrm rot="21334256">
            <a:off x="-2559554" y="673006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1" name="Rectangle 670"/>
          <p:cNvSpPr>
            <a:spLocks noChangeArrowheads="1"/>
          </p:cNvSpPr>
          <p:nvPr/>
        </p:nvSpPr>
        <p:spPr bwMode="auto">
          <a:xfrm rot="21334256">
            <a:off x="-3481903" y="3156565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Каневский</a:t>
            </a:r>
          </a:p>
        </p:txBody>
      </p:sp>
      <p:sp>
        <p:nvSpPr>
          <p:cNvPr id="387" name="Rectangle 708"/>
          <p:cNvSpPr>
            <a:spLocks noChangeArrowheads="1"/>
          </p:cNvSpPr>
          <p:nvPr/>
        </p:nvSpPr>
        <p:spPr bwMode="auto">
          <a:xfrm>
            <a:off x="-4629821" y="4771812"/>
            <a:ext cx="42062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0" name="Rectangle 743"/>
          <p:cNvSpPr>
            <a:spLocks noChangeArrowheads="1"/>
          </p:cNvSpPr>
          <p:nvPr/>
        </p:nvSpPr>
        <p:spPr bwMode="auto">
          <a:xfrm>
            <a:off x="-4801597" y="4178506"/>
            <a:ext cx="46846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3" name="Rectangle 793"/>
          <p:cNvSpPr>
            <a:spLocks noChangeArrowheads="1"/>
          </p:cNvSpPr>
          <p:nvPr/>
        </p:nvSpPr>
        <p:spPr bwMode="auto">
          <a:xfrm rot="21334256">
            <a:off x="-1588735" y="3481356"/>
            <a:ext cx="66582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95" name="Rectangle 808"/>
          <p:cNvSpPr>
            <a:spLocks noChangeArrowheads="1"/>
          </p:cNvSpPr>
          <p:nvPr/>
        </p:nvSpPr>
        <p:spPr bwMode="auto">
          <a:xfrm rot="21334256">
            <a:off x="-1552964" y="438237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398" name="Rectangle 826"/>
          <p:cNvSpPr>
            <a:spLocks noChangeArrowheads="1"/>
          </p:cNvSpPr>
          <p:nvPr/>
        </p:nvSpPr>
        <p:spPr bwMode="auto">
          <a:xfrm>
            <a:off x="-4060549" y="3870139"/>
            <a:ext cx="52627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Rectangle 834"/>
          <p:cNvSpPr>
            <a:spLocks noChangeArrowheads="1"/>
          </p:cNvSpPr>
          <p:nvPr/>
        </p:nvSpPr>
        <p:spPr bwMode="auto">
          <a:xfrm rot="21334256">
            <a:off x="-1454941" y="1202622"/>
            <a:ext cx="430591" cy="10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2" name="Rectangle 836"/>
          <p:cNvSpPr>
            <a:spLocks noChangeArrowheads="1"/>
          </p:cNvSpPr>
          <p:nvPr/>
        </p:nvSpPr>
        <p:spPr bwMode="auto">
          <a:xfrm>
            <a:off x="-4219397" y="4385731"/>
            <a:ext cx="72562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3" name="Rectangle 843"/>
          <p:cNvSpPr>
            <a:spLocks noChangeArrowheads="1"/>
          </p:cNvSpPr>
          <p:nvPr/>
        </p:nvSpPr>
        <p:spPr bwMode="auto">
          <a:xfrm rot="21334256">
            <a:off x="-1234016" y="3144962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6" name="Rectangle 852"/>
          <p:cNvSpPr>
            <a:spLocks noChangeArrowheads="1"/>
          </p:cNvSpPr>
          <p:nvPr/>
        </p:nvSpPr>
        <p:spPr bwMode="auto">
          <a:xfrm rot="21334256">
            <a:off x="-4462712" y="3488560"/>
            <a:ext cx="93494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" name="Rectangle 870"/>
          <p:cNvSpPr>
            <a:spLocks noChangeArrowheads="1"/>
          </p:cNvSpPr>
          <p:nvPr/>
        </p:nvSpPr>
        <p:spPr bwMode="auto">
          <a:xfrm rot="21334256">
            <a:off x="-2687804" y="4443986"/>
            <a:ext cx="68974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Rectangle 879"/>
          <p:cNvSpPr>
            <a:spLocks noChangeArrowheads="1"/>
          </p:cNvSpPr>
          <p:nvPr/>
        </p:nvSpPr>
        <p:spPr bwMode="auto">
          <a:xfrm>
            <a:off x="-3187381" y="5442004"/>
            <a:ext cx="51529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Горячий Ключ</a:t>
            </a:r>
          </a:p>
        </p:txBody>
      </p:sp>
      <p:sp>
        <p:nvSpPr>
          <p:cNvPr id="416" name="Rectangle 960"/>
          <p:cNvSpPr>
            <a:spLocks noChangeArrowheads="1"/>
          </p:cNvSpPr>
          <p:nvPr/>
        </p:nvSpPr>
        <p:spPr bwMode="auto">
          <a:xfrm rot="21334256">
            <a:off x="-3532508" y="4726429"/>
            <a:ext cx="564631" cy="13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 г. Краснодар</a:t>
            </a:r>
          </a:p>
        </p:txBody>
      </p:sp>
      <p:sp>
        <p:nvSpPr>
          <p:cNvPr id="417" name="Rectangle 976"/>
          <p:cNvSpPr>
            <a:spLocks noChangeArrowheads="1"/>
          </p:cNvSpPr>
          <p:nvPr/>
        </p:nvSpPr>
        <p:spPr bwMode="auto">
          <a:xfrm rot="21334256">
            <a:off x="-1064927" y="4660547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Армавир</a:t>
            </a:r>
          </a:p>
        </p:txBody>
      </p:sp>
      <p:sp>
        <p:nvSpPr>
          <p:cNvPr id="418" name="Rectangle 766"/>
          <p:cNvSpPr>
            <a:spLocks noChangeArrowheads="1"/>
          </p:cNvSpPr>
          <p:nvPr/>
        </p:nvSpPr>
        <p:spPr bwMode="auto">
          <a:xfrm rot="21334256">
            <a:off x="-1145752" y="5629015"/>
            <a:ext cx="43856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" name="Rectangle 827"/>
          <p:cNvSpPr>
            <a:spLocks noChangeArrowheads="1"/>
          </p:cNvSpPr>
          <p:nvPr/>
        </p:nvSpPr>
        <p:spPr bwMode="auto">
          <a:xfrm rot="21334256">
            <a:off x="-2162714" y="2761878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Крыловский</a:t>
            </a:r>
          </a:p>
        </p:txBody>
      </p:sp>
      <p:sp>
        <p:nvSpPr>
          <p:cNvPr id="382" name="Rectangle 683"/>
          <p:cNvSpPr>
            <a:spLocks noChangeArrowheads="1"/>
          </p:cNvSpPr>
          <p:nvPr/>
        </p:nvSpPr>
        <p:spPr bwMode="auto">
          <a:xfrm rot="21334256">
            <a:off x="-2668425" y="2427461"/>
            <a:ext cx="44255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8" name="Rectangle 712"/>
          <p:cNvSpPr>
            <a:spLocks noChangeArrowheads="1"/>
          </p:cNvSpPr>
          <p:nvPr/>
        </p:nvSpPr>
        <p:spPr bwMode="auto">
          <a:xfrm rot="21334256">
            <a:off x="-2396701" y="3177220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" name="Rectangle 656"/>
          <p:cNvSpPr>
            <a:spLocks noChangeArrowheads="1"/>
          </p:cNvSpPr>
          <p:nvPr/>
        </p:nvSpPr>
        <p:spPr bwMode="auto">
          <a:xfrm>
            <a:off x="-3662714" y="5309891"/>
            <a:ext cx="4186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7" name="Rectangle 823"/>
          <p:cNvSpPr>
            <a:spLocks noChangeArrowheads="1"/>
          </p:cNvSpPr>
          <p:nvPr/>
        </p:nvSpPr>
        <p:spPr bwMode="auto">
          <a:xfrm rot="21334256">
            <a:off x="-3022494" y="4078592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235" name="Freeform 265"/>
          <p:cNvSpPr>
            <a:spLocks noEditPoints="1"/>
          </p:cNvSpPr>
          <p:nvPr/>
        </p:nvSpPr>
        <p:spPr bwMode="auto">
          <a:xfrm>
            <a:off x="-3175283" y="2674948"/>
            <a:ext cx="805935" cy="827954"/>
          </a:xfrm>
          <a:custGeom>
            <a:avLst/>
            <a:gdLst>
              <a:gd name="T0" fmla="*/ 29 w 196"/>
              <a:gd name="T1" fmla="*/ 53 h 193"/>
              <a:gd name="T2" fmla="*/ 39 w 196"/>
              <a:gd name="T3" fmla="*/ 26 h 193"/>
              <a:gd name="T4" fmla="*/ 48 w 196"/>
              <a:gd name="T5" fmla="*/ 25 h 193"/>
              <a:gd name="T6" fmla="*/ 57 w 196"/>
              <a:gd name="T7" fmla="*/ 21 h 193"/>
              <a:gd name="T8" fmla="*/ 56 w 196"/>
              <a:gd name="T9" fmla="*/ 12 h 193"/>
              <a:gd name="T10" fmla="*/ 69 w 196"/>
              <a:gd name="T11" fmla="*/ 12 h 193"/>
              <a:gd name="T12" fmla="*/ 78 w 196"/>
              <a:gd name="T13" fmla="*/ 12 h 193"/>
              <a:gd name="T14" fmla="*/ 95 w 196"/>
              <a:gd name="T15" fmla="*/ 10 h 193"/>
              <a:gd name="T16" fmla="*/ 101 w 196"/>
              <a:gd name="T17" fmla="*/ 13 h 193"/>
              <a:gd name="T18" fmla="*/ 104 w 196"/>
              <a:gd name="T19" fmla="*/ 1 h 193"/>
              <a:gd name="T20" fmla="*/ 123 w 196"/>
              <a:gd name="T21" fmla="*/ 0 h 193"/>
              <a:gd name="T22" fmla="*/ 149 w 196"/>
              <a:gd name="T23" fmla="*/ 47 h 193"/>
              <a:gd name="T24" fmla="*/ 152 w 196"/>
              <a:gd name="T25" fmla="*/ 62 h 193"/>
              <a:gd name="T26" fmla="*/ 174 w 196"/>
              <a:gd name="T27" fmla="*/ 66 h 193"/>
              <a:gd name="T28" fmla="*/ 170 w 196"/>
              <a:gd name="T29" fmla="*/ 73 h 193"/>
              <a:gd name="T30" fmla="*/ 173 w 196"/>
              <a:gd name="T31" fmla="*/ 76 h 193"/>
              <a:gd name="T32" fmla="*/ 170 w 196"/>
              <a:gd name="T33" fmla="*/ 104 h 193"/>
              <a:gd name="T34" fmla="*/ 157 w 196"/>
              <a:gd name="T35" fmla="*/ 107 h 193"/>
              <a:gd name="T36" fmla="*/ 145 w 196"/>
              <a:gd name="T37" fmla="*/ 117 h 193"/>
              <a:gd name="T38" fmla="*/ 138 w 196"/>
              <a:gd name="T39" fmla="*/ 148 h 193"/>
              <a:gd name="T40" fmla="*/ 135 w 196"/>
              <a:gd name="T41" fmla="*/ 151 h 193"/>
              <a:gd name="T42" fmla="*/ 133 w 196"/>
              <a:gd name="T43" fmla="*/ 155 h 193"/>
              <a:gd name="T44" fmla="*/ 130 w 196"/>
              <a:gd name="T45" fmla="*/ 157 h 193"/>
              <a:gd name="T46" fmla="*/ 127 w 196"/>
              <a:gd name="T47" fmla="*/ 157 h 193"/>
              <a:gd name="T48" fmla="*/ 123 w 196"/>
              <a:gd name="T49" fmla="*/ 160 h 193"/>
              <a:gd name="T50" fmla="*/ 123 w 196"/>
              <a:gd name="T51" fmla="*/ 176 h 193"/>
              <a:gd name="T52" fmla="*/ 101 w 196"/>
              <a:gd name="T53" fmla="*/ 174 h 193"/>
              <a:gd name="T54" fmla="*/ 67 w 196"/>
              <a:gd name="T55" fmla="*/ 173 h 193"/>
              <a:gd name="T56" fmla="*/ 57 w 196"/>
              <a:gd name="T57" fmla="*/ 182 h 193"/>
              <a:gd name="T58" fmla="*/ 56 w 196"/>
              <a:gd name="T59" fmla="*/ 186 h 193"/>
              <a:gd name="T60" fmla="*/ 61 w 196"/>
              <a:gd name="T61" fmla="*/ 189 h 193"/>
              <a:gd name="T62" fmla="*/ 64 w 196"/>
              <a:gd name="T63" fmla="*/ 190 h 193"/>
              <a:gd name="T64" fmla="*/ 50 w 196"/>
              <a:gd name="T65" fmla="*/ 188 h 193"/>
              <a:gd name="T66" fmla="*/ 29 w 196"/>
              <a:gd name="T67" fmla="*/ 185 h 193"/>
              <a:gd name="T68" fmla="*/ 22 w 196"/>
              <a:gd name="T69" fmla="*/ 179 h 193"/>
              <a:gd name="T70" fmla="*/ 28 w 196"/>
              <a:gd name="T71" fmla="*/ 144 h 193"/>
              <a:gd name="T72" fmla="*/ 31 w 196"/>
              <a:gd name="T73" fmla="*/ 147 h 193"/>
              <a:gd name="T74" fmla="*/ 34 w 196"/>
              <a:gd name="T75" fmla="*/ 147 h 193"/>
              <a:gd name="T76" fmla="*/ 35 w 196"/>
              <a:gd name="T77" fmla="*/ 126 h 193"/>
              <a:gd name="T78" fmla="*/ 39 w 196"/>
              <a:gd name="T79" fmla="*/ 107 h 193"/>
              <a:gd name="T80" fmla="*/ 32 w 196"/>
              <a:gd name="T81" fmla="*/ 107 h 193"/>
              <a:gd name="T82" fmla="*/ 17 w 196"/>
              <a:gd name="T83" fmla="*/ 107 h 193"/>
              <a:gd name="T84" fmla="*/ 13 w 196"/>
              <a:gd name="T85" fmla="*/ 104 h 193"/>
              <a:gd name="T86" fmla="*/ 10 w 196"/>
              <a:gd name="T87" fmla="*/ 94 h 193"/>
              <a:gd name="T88" fmla="*/ 7 w 196"/>
              <a:gd name="T89" fmla="*/ 88 h 193"/>
              <a:gd name="T90" fmla="*/ 6 w 196"/>
              <a:gd name="T91" fmla="*/ 88 h 193"/>
              <a:gd name="T92" fmla="*/ 1 w 196"/>
              <a:gd name="T93" fmla="*/ 91 h 193"/>
              <a:gd name="T94" fmla="*/ 0 w 196"/>
              <a:gd name="T95" fmla="*/ 60 h 193"/>
              <a:gd name="T96" fmla="*/ 3 w 196"/>
              <a:gd name="T97" fmla="*/ 56 h 193"/>
              <a:gd name="T98" fmla="*/ 9 w 196"/>
              <a:gd name="T99" fmla="*/ 51 h 193"/>
              <a:gd name="T100" fmla="*/ 13 w 196"/>
              <a:gd name="T101" fmla="*/ 45 h 193"/>
              <a:gd name="T102" fmla="*/ 192 w 196"/>
              <a:gd name="T103" fmla="*/ 67 h 193"/>
              <a:gd name="T104" fmla="*/ 187 w 196"/>
              <a:gd name="T105" fmla="*/ 5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9" name="Rectangle 865"/>
          <p:cNvSpPr>
            <a:spLocks noChangeArrowheads="1"/>
          </p:cNvSpPr>
          <p:nvPr/>
        </p:nvSpPr>
        <p:spPr bwMode="auto">
          <a:xfrm rot="21334256">
            <a:off x="-2896747" y="2969597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</a:p>
        </p:txBody>
      </p:sp>
      <p:sp>
        <p:nvSpPr>
          <p:cNvPr id="420" name="Rectangle 766"/>
          <p:cNvSpPr>
            <a:spLocks noChangeArrowheads="1"/>
          </p:cNvSpPr>
          <p:nvPr/>
        </p:nvSpPr>
        <p:spPr bwMode="auto">
          <a:xfrm rot="21334256">
            <a:off x="-2558285" y="5230441"/>
            <a:ext cx="594056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1" name="Rectangle 750"/>
          <p:cNvSpPr>
            <a:spLocks noChangeArrowheads="1"/>
          </p:cNvSpPr>
          <p:nvPr/>
        </p:nvSpPr>
        <p:spPr bwMode="auto">
          <a:xfrm rot="21334256">
            <a:off x="-2729676" y="5728528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14" name="Rectangle 915"/>
          <p:cNvSpPr>
            <a:spLocks noChangeArrowheads="1"/>
          </p:cNvSpPr>
          <p:nvPr/>
        </p:nvSpPr>
        <p:spPr bwMode="auto">
          <a:xfrm rot="21334256">
            <a:off x="-3291739" y="2602331"/>
            <a:ext cx="61598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0" name="Freeform 280"/>
          <p:cNvSpPr>
            <a:spLocks/>
          </p:cNvSpPr>
          <p:nvPr/>
        </p:nvSpPr>
        <p:spPr bwMode="auto">
          <a:xfrm rot="21236325">
            <a:off x="-2228168" y="4020992"/>
            <a:ext cx="578007" cy="640815"/>
          </a:xfrm>
          <a:custGeom>
            <a:avLst/>
            <a:gdLst>
              <a:gd name="T0" fmla="*/ 91 w 142"/>
              <a:gd name="T1" fmla="*/ 29 h 175"/>
              <a:gd name="T2" fmla="*/ 100 w 142"/>
              <a:gd name="T3" fmla="*/ 27 h 175"/>
              <a:gd name="T4" fmla="*/ 134 w 142"/>
              <a:gd name="T5" fmla="*/ 29 h 175"/>
              <a:gd name="T6" fmla="*/ 128 w 142"/>
              <a:gd name="T7" fmla="*/ 36 h 175"/>
              <a:gd name="T8" fmla="*/ 126 w 142"/>
              <a:gd name="T9" fmla="*/ 46 h 175"/>
              <a:gd name="T10" fmla="*/ 117 w 142"/>
              <a:gd name="T11" fmla="*/ 45 h 175"/>
              <a:gd name="T12" fmla="*/ 112 w 142"/>
              <a:gd name="T13" fmla="*/ 51 h 175"/>
              <a:gd name="T14" fmla="*/ 113 w 142"/>
              <a:gd name="T15" fmla="*/ 58 h 175"/>
              <a:gd name="T16" fmla="*/ 114 w 142"/>
              <a:gd name="T17" fmla="*/ 85 h 175"/>
              <a:gd name="T18" fmla="*/ 114 w 142"/>
              <a:gd name="T19" fmla="*/ 99 h 175"/>
              <a:gd name="T20" fmla="*/ 110 w 142"/>
              <a:gd name="T21" fmla="*/ 99 h 175"/>
              <a:gd name="T22" fmla="*/ 107 w 142"/>
              <a:gd name="T23" fmla="*/ 101 h 175"/>
              <a:gd name="T24" fmla="*/ 106 w 142"/>
              <a:gd name="T25" fmla="*/ 107 h 175"/>
              <a:gd name="T26" fmla="*/ 109 w 142"/>
              <a:gd name="T27" fmla="*/ 107 h 175"/>
              <a:gd name="T28" fmla="*/ 104 w 142"/>
              <a:gd name="T29" fmla="*/ 107 h 175"/>
              <a:gd name="T30" fmla="*/ 101 w 142"/>
              <a:gd name="T31" fmla="*/ 107 h 175"/>
              <a:gd name="T32" fmla="*/ 97 w 142"/>
              <a:gd name="T33" fmla="*/ 107 h 175"/>
              <a:gd name="T34" fmla="*/ 94 w 142"/>
              <a:gd name="T35" fmla="*/ 107 h 175"/>
              <a:gd name="T36" fmla="*/ 91 w 142"/>
              <a:gd name="T37" fmla="*/ 107 h 175"/>
              <a:gd name="T38" fmla="*/ 91 w 142"/>
              <a:gd name="T39" fmla="*/ 102 h 175"/>
              <a:gd name="T40" fmla="*/ 84 w 142"/>
              <a:gd name="T41" fmla="*/ 102 h 175"/>
              <a:gd name="T42" fmla="*/ 101 w 142"/>
              <a:gd name="T43" fmla="*/ 114 h 175"/>
              <a:gd name="T44" fmla="*/ 123 w 142"/>
              <a:gd name="T45" fmla="*/ 109 h 175"/>
              <a:gd name="T46" fmla="*/ 120 w 142"/>
              <a:gd name="T47" fmla="*/ 117 h 175"/>
              <a:gd name="T48" fmla="*/ 138 w 142"/>
              <a:gd name="T49" fmla="*/ 126 h 175"/>
              <a:gd name="T50" fmla="*/ 142 w 142"/>
              <a:gd name="T51" fmla="*/ 139 h 175"/>
              <a:gd name="T52" fmla="*/ 139 w 142"/>
              <a:gd name="T53" fmla="*/ 148 h 175"/>
              <a:gd name="T54" fmla="*/ 136 w 142"/>
              <a:gd name="T55" fmla="*/ 170 h 175"/>
              <a:gd name="T56" fmla="*/ 132 w 142"/>
              <a:gd name="T57" fmla="*/ 168 h 175"/>
              <a:gd name="T58" fmla="*/ 131 w 142"/>
              <a:gd name="T59" fmla="*/ 170 h 175"/>
              <a:gd name="T60" fmla="*/ 128 w 142"/>
              <a:gd name="T61" fmla="*/ 167 h 175"/>
              <a:gd name="T62" fmla="*/ 123 w 142"/>
              <a:gd name="T63" fmla="*/ 167 h 175"/>
              <a:gd name="T64" fmla="*/ 123 w 142"/>
              <a:gd name="T65" fmla="*/ 174 h 175"/>
              <a:gd name="T66" fmla="*/ 104 w 142"/>
              <a:gd name="T67" fmla="*/ 161 h 175"/>
              <a:gd name="T68" fmla="*/ 94 w 142"/>
              <a:gd name="T69" fmla="*/ 165 h 175"/>
              <a:gd name="T70" fmla="*/ 90 w 142"/>
              <a:gd name="T71" fmla="*/ 167 h 175"/>
              <a:gd name="T72" fmla="*/ 88 w 142"/>
              <a:gd name="T73" fmla="*/ 175 h 175"/>
              <a:gd name="T74" fmla="*/ 72 w 142"/>
              <a:gd name="T75" fmla="*/ 171 h 175"/>
              <a:gd name="T76" fmla="*/ 60 w 142"/>
              <a:gd name="T77" fmla="*/ 170 h 175"/>
              <a:gd name="T78" fmla="*/ 56 w 142"/>
              <a:gd name="T79" fmla="*/ 171 h 175"/>
              <a:gd name="T80" fmla="*/ 56 w 142"/>
              <a:gd name="T81" fmla="*/ 143 h 175"/>
              <a:gd name="T82" fmla="*/ 56 w 142"/>
              <a:gd name="T83" fmla="*/ 131 h 175"/>
              <a:gd name="T84" fmla="*/ 53 w 142"/>
              <a:gd name="T85" fmla="*/ 136 h 175"/>
              <a:gd name="T86" fmla="*/ 50 w 142"/>
              <a:gd name="T87" fmla="*/ 136 h 175"/>
              <a:gd name="T88" fmla="*/ 41 w 142"/>
              <a:gd name="T89" fmla="*/ 140 h 175"/>
              <a:gd name="T90" fmla="*/ 40 w 142"/>
              <a:gd name="T91" fmla="*/ 117 h 175"/>
              <a:gd name="T92" fmla="*/ 43 w 142"/>
              <a:gd name="T93" fmla="*/ 96 h 175"/>
              <a:gd name="T94" fmla="*/ 40 w 142"/>
              <a:gd name="T95" fmla="*/ 71 h 175"/>
              <a:gd name="T96" fmla="*/ 38 w 142"/>
              <a:gd name="T97" fmla="*/ 58 h 175"/>
              <a:gd name="T98" fmla="*/ 28 w 142"/>
              <a:gd name="T99" fmla="*/ 55 h 175"/>
              <a:gd name="T100" fmla="*/ 18 w 142"/>
              <a:gd name="T101" fmla="*/ 52 h 175"/>
              <a:gd name="T102" fmla="*/ 0 w 142"/>
              <a:gd name="T103" fmla="*/ 39 h 175"/>
              <a:gd name="T104" fmla="*/ 28 w 142"/>
              <a:gd name="T105" fmla="*/ 24 h 175"/>
              <a:gd name="T106" fmla="*/ 32 w 142"/>
              <a:gd name="T107" fmla="*/ 11 h 175"/>
              <a:gd name="T108" fmla="*/ 29 w 142"/>
              <a:gd name="T109" fmla="*/ 4 h 175"/>
              <a:gd name="T110" fmla="*/ 40 w 142"/>
              <a:gd name="T111" fmla="*/ 7 h 175"/>
              <a:gd name="T112" fmla="*/ 60 w 142"/>
              <a:gd name="T113" fmla="*/ 5 h 175"/>
              <a:gd name="T114" fmla="*/ 92 w 142"/>
              <a:gd name="T115" fmla="*/ 1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12" name="Rectangle 895"/>
          <p:cNvSpPr>
            <a:spLocks noChangeArrowheads="1"/>
          </p:cNvSpPr>
          <p:nvPr/>
        </p:nvSpPr>
        <p:spPr bwMode="auto">
          <a:xfrm rot="21334256">
            <a:off x="-2072369" y="4251184"/>
            <a:ext cx="46248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8" name="Rectangle 862"/>
          <p:cNvSpPr>
            <a:spLocks noChangeArrowheads="1"/>
          </p:cNvSpPr>
          <p:nvPr/>
        </p:nvSpPr>
        <p:spPr bwMode="auto">
          <a:xfrm rot="21334256">
            <a:off x="-1663690" y="4053425"/>
            <a:ext cx="58408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5" name="Rectangle 953"/>
          <p:cNvSpPr>
            <a:spLocks noChangeArrowheads="1"/>
          </p:cNvSpPr>
          <p:nvPr/>
        </p:nvSpPr>
        <p:spPr bwMode="auto">
          <a:xfrm>
            <a:off x="-5065824" y="5191868"/>
            <a:ext cx="67778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9" name="Rectangle 647"/>
          <p:cNvSpPr>
            <a:spLocks noChangeArrowheads="1"/>
          </p:cNvSpPr>
          <p:nvPr/>
        </p:nvSpPr>
        <p:spPr bwMode="auto">
          <a:xfrm rot="21334256">
            <a:off x="-4188989" y="2588067"/>
            <a:ext cx="28706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3" name="Rectangle 696"/>
          <p:cNvSpPr>
            <a:spLocks noChangeArrowheads="1"/>
          </p:cNvSpPr>
          <p:nvPr/>
        </p:nvSpPr>
        <p:spPr bwMode="auto">
          <a:xfrm>
            <a:off x="-3276443" y="5992837"/>
            <a:ext cx="5103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Туапсинский</a:t>
            </a:r>
          </a:p>
        </p:txBody>
      </p:sp>
      <p:sp>
        <p:nvSpPr>
          <p:cNvPr id="394" name="Rectangle 806"/>
          <p:cNvSpPr>
            <a:spLocks noChangeArrowheads="1"/>
          </p:cNvSpPr>
          <p:nvPr/>
        </p:nvSpPr>
        <p:spPr bwMode="auto">
          <a:xfrm rot="21334256">
            <a:off x="-2531455" y="3844854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Выселковский</a:t>
            </a:r>
          </a:p>
        </p:txBody>
      </p:sp>
      <p:sp>
        <p:nvSpPr>
          <p:cNvPr id="386" name="Rectangle 707"/>
          <p:cNvSpPr>
            <a:spLocks noChangeArrowheads="1"/>
          </p:cNvSpPr>
          <p:nvPr/>
        </p:nvSpPr>
        <p:spPr bwMode="auto">
          <a:xfrm rot="21334256">
            <a:off x="-1976167" y="363030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Тихорецкий</a:t>
            </a:r>
          </a:p>
        </p:txBody>
      </p:sp>
      <p:sp>
        <p:nvSpPr>
          <p:cNvPr id="405" name="Rectangle 847"/>
          <p:cNvSpPr>
            <a:spLocks noChangeArrowheads="1"/>
          </p:cNvSpPr>
          <p:nvPr/>
        </p:nvSpPr>
        <p:spPr bwMode="auto">
          <a:xfrm>
            <a:off x="-3362314" y="3600805"/>
            <a:ext cx="53225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" name="Rectangle 904"/>
          <p:cNvSpPr>
            <a:spLocks noChangeArrowheads="1"/>
          </p:cNvSpPr>
          <p:nvPr/>
        </p:nvSpPr>
        <p:spPr bwMode="auto">
          <a:xfrm>
            <a:off x="-4265886" y="5617900"/>
            <a:ext cx="5661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Freeform 282"/>
          <p:cNvSpPr>
            <a:spLocks/>
          </p:cNvSpPr>
          <p:nvPr/>
        </p:nvSpPr>
        <p:spPr bwMode="auto">
          <a:xfrm rot="21139358">
            <a:off x="-3595358" y="3728735"/>
            <a:ext cx="798126" cy="724759"/>
          </a:xfrm>
          <a:custGeom>
            <a:avLst/>
            <a:gdLst>
              <a:gd name="T0" fmla="*/ 17 w 243"/>
              <a:gd name="T1" fmla="*/ 10 h 174"/>
              <a:gd name="T2" fmla="*/ 20 w 243"/>
              <a:gd name="T3" fmla="*/ 9 h 174"/>
              <a:gd name="T4" fmla="*/ 25 w 243"/>
              <a:gd name="T5" fmla="*/ 6 h 174"/>
              <a:gd name="T6" fmla="*/ 28 w 243"/>
              <a:gd name="T7" fmla="*/ 6 h 174"/>
              <a:gd name="T8" fmla="*/ 29 w 243"/>
              <a:gd name="T9" fmla="*/ 12 h 174"/>
              <a:gd name="T10" fmla="*/ 36 w 243"/>
              <a:gd name="T11" fmla="*/ 10 h 174"/>
              <a:gd name="T12" fmla="*/ 38 w 243"/>
              <a:gd name="T13" fmla="*/ 12 h 174"/>
              <a:gd name="T14" fmla="*/ 41 w 243"/>
              <a:gd name="T15" fmla="*/ 12 h 174"/>
              <a:gd name="T16" fmla="*/ 42 w 243"/>
              <a:gd name="T17" fmla="*/ 4 h 174"/>
              <a:gd name="T18" fmla="*/ 50 w 243"/>
              <a:gd name="T19" fmla="*/ 6 h 174"/>
              <a:gd name="T20" fmla="*/ 50 w 243"/>
              <a:gd name="T21" fmla="*/ 9 h 174"/>
              <a:gd name="T22" fmla="*/ 51 w 243"/>
              <a:gd name="T23" fmla="*/ 13 h 174"/>
              <a:gd name="T24" fmla="*/ 55 w 243"/>
              <a:gd name="T25" fmla="*/ 0 h 174"/>
              <a:gd name="T26" fmla="*/ 102 w 243"/>
              <a:gd name="T27" fmla="*/ 25 h 174"/>
              <a:gd name="T28" fmla="*/ 143 w 243"/>
              <a:gd name="T29" fmla="*/ 26 h 174"/>
              <a:gd name="T30" fmla="*/ 149 w 243"/>
              <a:gd name="T31" fmla="*/ 32 h 174"/>
              <a:gd name="T32" fmla="*/ 168 w 243"/>
              <a:gd name="T33" fmla="*/ 28 h 174"/>
              <a:gd name="T34" fmla="*/ 165 w 243"/>
              <a:gd name="T35" fmla="*/ 15 h 174"/>
              <a:gd name="T36" fmla="*/ 174 w 243"/>
              <a:gd name="T37" fmla="*/ 21 h 174"/>
              <a:gd name="T38" fmla="*/ 201 w 243"/>
              <a:gd name="T39" fmla="*/ 26 h 174"/>
              <a:gd name="T40" fmla="*/ 230 w 243"/>
              <a:gd name="T41" fmla="*/ 28 h 174"/>
              <a:gd name="T42" fmla="*/ 242 w 243"/>
              <a:gd name="T43" fmla="*/ 34 h 174"/>
              <a:gd name="T44" fmla="*/ 239 w 243"/>
              <a:gd name="T45" fmla="*/ 48 h 174"/>
              <a:gd name="T46" fmla="*/ 242 w 243"/>
              <a:gd name="T47" fmla="*/ 56 h 174"/>
              <a:gd name="T48" fmla="*/ 231 w 243"/>
              <a:gd name="T49" fmla="*/ 63 h 174"/>
              <a:gd name="T50" fmla="*/ 220 w 243"/>
              <a:gd name="T51" fmla="*/ 60 h 174"/>
              <a:gd name="T52" fmla="*/ 198 w 243"/>
              <a:gd name="T53" fmla="*/ 57 h 174"/>
              <a:gd name="T54" fmla="*/ 196 w 243"/>
              <a:gd name="T55" fmla="*/ 63 h 174"/>
              <a:gd name="T56" fmla="*/ 192 w 243"/>
              <a:gd name="T57" fmla="*/ 67 h 174"/>
              <a:gd name="T58" fmla="*/ 187 w 243"/>
              <a:gd name="T59" fmla="*/ 69 h 174"/>
              <a:gd name="T60" fmla="*/ 186 w 243"/>
              <a:gd name="T61" fmla="*/ 70 h 174"/>
              <a:gd name="T62" fmla="*/ 182 w 243"/>
              <a:gd name="T63" fmla="*/ 73 h 174"/>
              <a:gd name="T64" fmla="*/ 177 w 243"/>
              <a:gd name="T65" fmla="*/ 76 h 174"/>
              <a:gd name="T66" fmla="*/ 176 w 243"/>
              <a:gd name="T67" fmla="*/ 73 h 174"/>
              <a:gd name="T68" fmla="*/ 173 w 243"/>
              <a:gd name="T69" fmla="*/ 73 h 174"/>
              <a:gd name="T70" fmla="*/ 170 w 243"/>
              <a:gd name="T71" fmla="*/ 79 h 174"/>
              <a:gd name="T72" fmla="*/ 171 w 243"/>
              <a:gd name="T73" fmla="*/ 86 h 174"/>
              <a:gd name="T74" fmla="*/ 167 w 243"/>
              <a:gd name="T75" fmla="*/ 86 h 174"/>
              <a:gd name="T76" fmla="*/ 164 w 243"/>
              <a:gd name="T77" fmla="*/ 86 h 174"/>
              <a:gd name="T78" fmla="*/ 155 w 243"/>
              <a:gd name="T79" fmla="*/ 123 h 174"/>
              <a:gd name="T80" fmla="*/ 158 w 243"/>
              <a:gd name="T81" fmla="*/ 169 h 174"/>
              <a:gd name="T82" fmla="*/ 145 w 243"/>
              <a:gd name="T83" fmla="*/ 169 h 174"/>
              <a:gd name="T84" fmla="*/ 139 w 243"/>
              <a:gd name="T85" fmla="*/ 171 h 174"/>
              <a:gd name="T86" fmla="*/ 104 w 243"/>
              <a:gd name="T87" fmla="*/ 170 h 174"/>
              <a:gd name="T88" fmla="*/ 80 w 243"/>
              <a:gd name="T89" fmla="*/ 157 h 174"/>
              <a:gd name="T90" fmla="*/ 80 w 243"/>
              <a:gd name="T91" fmla="*/ 147 h 174"/>
              <a:gd name="T92" fmla="*/ 66 w 243"/>
              <a:gd name="T93" fmla="*/ 144 h 174"/>
              <a:gd name="T94" fmla="*/ 55 w 243"/>
              <a:gd name="T95" fmla="*/ 107 h 174"/>
              <a:gd name="T96" fmla="*/ 6 w 243"/>
              <a:gd name="T97" fmla="*/ 75 h 174"/>
              <a:gd name="T98" fmla="*/ 22 w 243"/>
              <a:gd name="T99" fmla="*/ 53 h 174"/>
              <a:gd name="T100" fmla="*/ 25 w 243"/>
              <a:gd name="T101" fmla="*/ 40 h 174"/>
              <a:gd name="T102" fmla="*/ 23 w 243"/>
              <a:gd name="T103" fmla="*/ 35 h 174"/>
              <a:gd name="T104" fmla="*/ 14 w 243"/>
              <a:gd name="T105" fmla="*/ 28 h 174"/>
              <a:gd name="T106" fmla="*/ 13 w 243"/>
              <a:gd name="T107" fmla="*/ 26 h 174"/>
              <a:gd name="T108" fmla="*/ 7 w 243"/>
              <a:gd name="T109" fmla="*/ 22 h 174"/>
              <a:gd name="T110" fmla="*/ 4 w 243"/>
              <a:gd name="T111" fmla="*/ 13 h 174"/>
              <a:gd name="T112" fmla="*/ 0 w 243"/>
              <a:gd name="T113" fmla="*/ 7 h 174"/>
              <a:gd name="T114" fmla="*/ 4 w 243"/>
              <a:gd name="T115" fmla="*/ 3 h 174"/>
              <a:gd name="T116" fmla="*/ 7 w 243"/>
              <a:gd name="T117" fmla="*/ 6 h 174"/>
              <a:gd name="T118" fmla="*/ 13 w 243"/>
              <a:gd name="T119" fmla="*/ 3 h 174"/>
              <a:gd name="T120" fmla="*/ 14 w 243"/>
              <a:gd name="T121" fmla="*/ 3 h 174"/>
              <a:gd name="T122" fmla="*/ 14 w 243"/>
              <a:gd name="T123" fmla="*/ 6 h 174"/>
              <a:gd name="T124" fmla="*/ 16 w 243"/>
              <a:gd name="T125" fmla="*/ 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sz="1500" dirty="0" smtClean="0">
                <a:latin typeface="Arial" charset="0"/>
                <a:cs typeface="Arial" pitchFamily="34" charset="0"/>
              </a:rPr>
              <a:t>я</a:t>
            </a:r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96" name="Rectangle 821"/>
          <p:cNvSpPr>
            <a:spLocks noChangeArrowheads="1"/>
          </p:cNvSpPr>
          <p:nvPr/>
        </p:nvSpPr>
        <p:spPr bwMode="auto">
          <a:xfrm rot="21334256">
            <a:off x="-3644290" y="3935103"/>
            <a:ext cx="506162" cy="10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385" name="Rectangle 704"/>
          <p:cNvSpPr>
            <a:spLocks noChangeArrowheads="1"/>
          </p:cNvSpPr>
          <p:nvPr/>
        </p:nvSpPr>
        <p:spPr bwMode="auto">
          <a:xfrm rot="21334256">
            <a:off x="-3317483" y="4513532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04" name="Rectangle 845"/>
          <p:cNvSpPr>
            <a:spLocks noChangeArrowheads="1"/>
          </p:cNvSpPr>
          <p:nvPr/>
        </p:nvSpPr>
        <p:spPr bwMode="auto">
          <a:xfrm rot="21334256">
            <a:off x="-5257303" y="4860830"/>
            <a:ext cx="334903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708"/>
          <p:cNvSpPr>
            <a:spLocks noChangeArrowheads="1"/>
          </p:cNvSpPr>
          <p:nvPr/>
        </p:nvSpPr>
        <p:spPr bwMode="auto">
          <a:xfrm>
            <a:off x="-4201508" y="5008483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Freeform 266"/>
          <p:cNvSpPr>
            <a:spLocks/>
          </p:cNvSpPr>
          <p:nvPr/>
        </p:nvSpPr>
        <p:spPr bwMode="auto">
          <a:xfrm rot="21301192">
            <a:off x="-1733647" y="5306875"/>
            <a:ext cx="723337" cy="1845849"/>
          </a:xfrm>
          <a:custGeom>
            <a:avLst/>
            <a:gdLst>
              <a:gd name="T0" fmla="*/ 76 w 187"/>
              <a:gd name="T1" fmla="*/ 0 h 517"/>
              <a:gd name="T2" fmla="*/ 89 w 187"/>
              <a:gd name="T3" fmla="*/ 10 h 517"/>
              <a:gd name="T4" fmla="*/ 88 w 187"/>
              <a:gd name="T5" fmla="*/ 45 h 517"/>
              <a:gd name="T6" fmla="*/ 107 w 187"/>
              <a:gd name="T7" fmla="*/ 52 h 517"/>
              <a:gd name="T8" fmla="*/ 111 w 187"/>
              <a:gd name="T9" fmla="*/ 79 h 517"/>
              <a:gd name="T10" fmla="*/ 111 w 187"/>
              <a:gd name="T11" fmla="*/ 96 h 517"/>
              <a:gd name="T12" fmla="*/ 114 w 187"/>
              <a:gd name="T13" fmla="*/ 110 h 517"/>
              <a:gd name="T14" fmla="*/ 115 w 187"/>
              <a:gd name="T15" fmla="*/ 114 h 517"/>
              <a:gd name="T16" fmla="*/ 99 w 187"/>
              <a:gd name="T17" fmla="*/ 118 h 517"/>
              <a:gd name="T18" fmla="*/ 117 w 187"/>
              <a:gd name="T19" fmla="*/ 126 h 517"/>
              <a:gd name="T20" fmla="*/ 143 w 187"/>
              <a:gd name="T21" fmla="*/ 133 h 517"/>
              <a:gd name="T22" fmla="*/ 152 w 187"/>
              <a:gd name="T23" fmla="*/ 148 h 517"/>
              <a:gd name="T24" fmla="*/ 162 w 187"/>
              <a:gd name="T25" fmla="*/ 167 h 517"/>
              <a:gd name="T26" fmla="*/ 165 w 187"/>
              <a:gd name="T27" fmla="*/ 183 h 517"/>
              <a:gd name="T28" fmla="*/ 177 w 187"/>
              <a:gd name="T29" fmla="*/ 202 h 517"/>
              <a:gd name="T30" fmla="*/ 170 w 187"/>
              <a:gd name="T31" fmla="*/ 236 h 517"/>
              <a:gd name="T32" fmla="*/ 178 w 187"/>
              <a:gd name="T33" fmla="*/ 265 h 517"/>
              <a:gd name="T34" fmla="*/ 174 w 187"/>
              <a:gd name="T35" fmla="*/ 283 h 517"/>
              <a:gd name="T36" fmla="*/ 187 w 187"/>
              <a:gd name="T37" fmla="*/ 284 h 517"/>
              <a:gd name="T38" fmla="*/ 177 w 187"/>
              <a:gd name="T39" fmla="*/ 287 h 517"/>
              <a:gd name="T40" fmla="*/ 181 w 187"/>
              <a:gd name="T41" fmla="*/ 302 h 517"/>
              <a:gd name="T42" fmla="*/ 180 w 187"/>
              <a:gd name="T43" fmla="*/ 321 h 517"/>
              <a:gd name="T44" fmla="*/ 168 w 187"/>
              <a:gd name="T45" fmla="*/ 338 h 517"/>
              <a:gd name="T46" fmla="*/ 156 w 187"/>
              <a:gd name="T47" fmla="*/ 348 h 517"/>
              <a:gd name="T48" fmla="*/ 134 w 187"/>
              <a:gd name="T49" fmla="*/ 367 h 517"/>
              <a:gd name="T50" fmla="*/ 120 w 187"/>
              <a:gd name="T51" fmla="*/ 400 h 517"/>
              <a:gd name="T52" fmla="*/ 123 w 187"/>
              <a:gd name="T53" fmla="*/ 426 h 517"/>
              <a:gd name="T54" fmla="*/ 102 w 187"/>
              <a:gd name="T55" fmla="*/ 436 h 517"/>
              <a:gd name="T56" fmla="*/ 105 w 187"/>
              <a:gd name="T57" fmla="*/ 467 h 517"/>
              <a:gd name="T58" fmla="*/ 112 w 187"/>
              <a:gd name="T59" fmla="*/ 491 h 517"/>
              <a:gd name="T60" fmla="*/ 108 w 187"/>
              <a:gd name="T61" fmla="*/ 511 h 517"/>
              <a:gd name="T62" fmla="*/ 104 w 187"/>
              <a:gd name="T63" fmla="*/ 514 h 517"/>
              <a:gd name="T64" fmla="*/ 89 w 187"/>
              <a:gd name="T65" fmla="*/ 499 h 517"/>
              <a:gd name="T66" fmla="*/ 58 w 187"/>
              <a:gd name="T67" fmla="*/ 477 h 517"/>
              <a:gd name="T68" fmla="*/ 33 w 187"/>
              <a:gd name="T69" fmla="*/ 464 h 517"/>
              <a:gd name="T70" fmla="*/ 29 w 187"/>
              <a:gd name="T71" fmla="*/ 444 h 517"/>
              <a:gd name="T72" fmla="*/ 4 w 187"/>
              <a:gd name="T73" fmla="*/ 425 h 517"/>
              <a:gd name="T74" fmla="*/ 7 w 187"/>
              <a:gd name="T75" fmla="*/ 411 h 517"/>
              <a:gd name="T76" fmla="*/ 20 w 187"/>
              <a:gd name="T77" fmla="*/ 373 h 517"/>
              <a:gd name="T78" fmla="*/ 42 w 187"/>
              <a:gd name="T79" fmla="*/ 328 h 517"/>
              <a:gd name="T80" fmla="*/ 30 w 187"/>
              <a:gd name="T81" fmla="*/ 303 h 517"/>
              <a:gd name="T82" fmla="*/ 32 w 187"/>
              <a:gd name="T83" fmla="*/ 269 h 517"/>
              <a:gd name="T84" fmla="*/ 27 w 187"/>
              <a:gd name="T85" fmla="*/ 243 h 517"/>
              <a:gd name="T86" fmla="*/ 27 w 187"/>
              <a:gd name="T87" fmla="*/ 230 h 517"/>
              <a:gd name="T88" fmla="*/ 19 w 187"/>
              <a:gd name="T89" fmla="*/ 219 h 517"/>
              <a:gd name="T90" fmla="*/ 20 w 187"/>
              <a:gd name="T91" fmla="*/ 208 h 517"/>
              <a:gd name="T92" fmla="*/ 48 w 187"/>
              <a:gd name="T93" fmla="*/ 189 h 517"/>
              <a:gd name="T94" fmla="*/ 47 w 187"/>
              <a:gd name="T95" fmla="*/ 156 h 517"/>
              <a:gd name="T96" fmla="*/ 36 w 187"/>
              <a:gd name="T97" fmla="*/ 136 h 517"/>
              <a:gd name="T98" fmla="*/ 32 w 187"/>
              <a:gd name="T99" fmla="*/ 118 h 517"/>
              <a:gd name="T100" fmla="*/ 33 w 187"/>
              <a:gd name="T101" fmla="*/ 110 h 517"/>
              <a:gd name="T102" fmla="*/ 38 w 187"/>
              <a:gd name="T103" fmla="*/ 95 h 517"/>
              <a:gd name="T104" fmla="*/ 26 w 187"/>
              <a:gd name="T105" fmla="*/ 76 h 517"/>
              <a:gd name="T106" fmla="*/ 23 w 187"/>
              <a:gd name="T107" fmla="*/ 64 h 517"/>
              <a:gd name="T108" fmla="*/ 19 w 187"/>
              <a:gd name="T109" fmla="*/ 50 h 517"/>
              <a:gd name="T110" fmla="*/ 26 w 187"/>
              <a:gd name="T111" fmla="*/ 39 h 517"/>
              <a:gd name="T112" fmla="*/ 33 w 187"/>
              <a:gd name="T113" fmla="*/ 33 h 517"/>
              <a:gd name="T114" fmla="*/ 27 w 187"/>
              <a:gd name="T115" fmla="*/ 26 h 517"/>
              <a:gd name="T116" fmla="*/ 30 w 187"/>
              <a:gd name="T117" fmla="*/ 17 h 517"/>
              <a:gd name="T118" fmla="*/ 42 w 187"/>
              <a:gd name="T119" fmla="*/ 11 h 517"/>
              <a:gd name="T120" fmla="*/ 5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47" name="Rectangle 718"/>
          <p:cNvSpPr>
            <a:spLocks noChangeArrowheads="1"/>
          </p:cNvSpPr>
          <p:nvPr/>
        </p:nvSpPr>
        <p:spPr bwMode="auto">
          <a:xfrm>
            <a:off x="-1570798" y="6174156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</a:p>
        </p:txBody>
      </p:sp>
      <p:sp>
        <p:nvSpPr>
          <p:cNvPr id="419" name="Rectangle 766"/>
          <p:cNvSpPr>
            <a:spLocks noChangeArrowheads="1"/>
          </p:cNvSpPr>
          <p:nvPr/>
        </p:nvSpPr>
        <p:spPr bwMode="auto">
          <a:xfrm rot="21334256">
            <a:off x="-1568069" y="4848335"/>
            <a:ext cx="56415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Rectangle 703"/>
          <p:cNvSpPr>
            <a:spLocks noChangeArrowheads="1"/>
          </p:cNvSpPr>
          <p:nvPr/>
        </p:nvSpPr>
        <p:spPr bwMode="auto">
          <a:xfrm rot="21334256">
            <a:off x="-5470247" y="4533452"/>
            <a:ext cx="49836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7" name="Rectangle 860"/>
          <p:cNvSpPr>
            <a:spLocks noChangeArrowheads="1"/>
          </p:cNvSpPr>
          <p:nvPr/>
        </p:nvSpPr>
        <p:spPr bwMode="auto">
          <a:xfrm rot="21334256">
            <a:off x="-3823744" y="2446398"/>
            <a:ext cx="66762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xmlns="" id="{882C0ECD-3995-45E2-A2FC-4A6B65633E71}"/>
              </a:ext>
            </a:extLst>
          </p:cNvPr>
          <p:cNvSpPr txBox="1"/>
          <p:nvPr/>
        </p:nvSpPr>
        <p:spPr>
          <a:xfrm>
            <a:off x="-1797322" y="7133492"/>
            <a:ext cx="787822" cy="231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АБХАЗИЯ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394864" y="7318764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657473" y="5481275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16003002" y="3932256"/>
            <a:ext cx="624483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16306203" y="3751901"/>
            <a:ext cx="624483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15624726" y="3807235"/>
            <a:ext cx="601099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14663481" y="3801563"/>
            <a:ext cx="687757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16826820" y="4608206"/>
            <a:ext cx="768912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17945320" y="2098722"/>
            <a:ext cx="703986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17017996" y="3945528"/>
            <a:ext cx="507564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16198342" y="2543485"/>
            <a:ext cx="845941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17046938" y="2698721"/>
            <a:ext cx="581842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17690799" y="3425088"/>
            <a:ext cx="740026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16265490" y="3428431"/>
            <a:ext cx="782666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15366468" y="1245189"/>
            <a:ext cx="810177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17683576" y="3038075"/>
            <a:ext cx="6781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15617256" y="2870929"/>
            <a:ext cx="825308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16132680" y="1947692"/>
            <a:ext cx="892708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16675154" y="2862581"/>
            <a:ext cx="504814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15697226" y="3159902"/>
            <a:ext cx="6781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17146457" y="1663707"/>
            <a:ext cx="689132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15188060" y="3785627"/>
            <a:ext cx="702887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17587500" y="3731366"/>
            <a:ext cx="832186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16772947" y="1308134"/>
            <a:ext cx="801925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18135749" y="4379624"/>
            <a:ext cx="49656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16644124" y="1874361"/>
            <a:ext cx="6066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17811988" y="4434955"/>
            <a:ext cx="579092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18186036" y="3674937"/>
            <a:ext cx="631360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17688591" y="2125261"/>
            <a:ext cx="658871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18490907" y="4614944"/>
            <a:ext cx="643740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17004581" y="2154573"/>
            <a:ext cx="793670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15427879" y="2180717"/>
            <a:ext cx="888581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15282133" y="2958206"/>
            <a:ext cx="547454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16332355" y="1548931"/>
            <a:ext cx="528197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18320319" y="3967854"/>
            <a:ext cx="335625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15531059" y="4376305"/>
            <a:ext cx="748279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16457891" y="4294077"/>
            <a:ext cx="694634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15120594" y="4068829"/>
            <a:ext cx="420907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17415228" y="3186201"/>
            <a:ext cx="440165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14326860" y="3360859"/>
            <a:ext cx="1061896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16196231" y="2905837"/>
            <a:ext cx="751030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17319076" y="2430924"/>
            <a:ext cx="654744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16226440" y="4816201"/>
            <a:ext cx="889957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18572429" y="3981623"/>
            <a:ext cx="448418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16911792" y="3416200"/>
            <a:ext cx="690508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16040592" y="1228433"/>
            <a:ext cx="493810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17158826" y="5936946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15823665" y="1756244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16246855" y="4473995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16358808" y="2323823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17046386" y="1595878"/>
            <a:ext cx="35586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16572963" y="5146882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14788283" y="3698719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16613425" y="3657440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17617380" y="2796856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15468980" y="3952122"/>
            <a:ext cx="33823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17227679" y="2385452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18018039" y="5308358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15396260" y="327382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17100213" y="4892006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15879462" y="4206775"/>
            <a:ext cx="3077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17809545" y="2465587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17214544" y="3011082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18368213" y="379547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16417274" y="3122530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16871879" y="3244470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15926943" y="303639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17483353" y="1929726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17968230" y="3226314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18740423" y="4231674"/>
            <a:ext cx="346249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15799211" y="3551218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18450899" y="2795562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14894876" y="4025606"/>
            <a:ext cx="4087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16451773" y="278667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15707816" y="2670444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16162377" y="1589966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18049444" y="3585697"/>
            <a:ext cx="4696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16814433" y="2137134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17202606" y="3609386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16654962" y="4582590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17601688" y="3432671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15839156" y="4798610"/>
            <a:ext cx="5754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16545165" y="1770487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14875862" y="4295669"/>
            <a:ext cx="66524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16401408" y="3988581"/>
            <a:ext cx="562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18390450" y="4047418"/>
            <a:ext cx="49212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18270804" y="4792642"/>
            <a:ext cx="3526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17931207" y="4013130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17169313" y="4394663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18679953" y="5068915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16741889" y="5389795"/>
            <a:ext cx="1371387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50863" y="5292651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27297" y="543909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82876" y="56247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42000" y="5479527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34922" y="588051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90884" y="606524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66447" y="5920861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49692" y="63088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84150" y="6397736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75778" y="653975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887" y="4837587"/>
            <a:ext cx="209575" cy="20152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7887" y="637393"/>
            <a:ext cx="209575" cy="20166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887" y="2657278"/>
            <a:ext cx="209575" cy="2172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319" name="Прямоугольник 318"/>
          <p:cNvSpPr/>
          <p:nvPr/>
        </p:nvSpPr>
        <p:spPr>
          <a:xfrm>
            <a:off x="4220879" y="618242"/>
            <a:ext cx="4922769" cy="120032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24130" indent="449580" algn="just">
              <a:spcAft>
                <a:spcPts val="0"/>
              </a:spcAft>
            </a:pPr>
            <a:r>
              <a:rPr lang="ru-RU" sz="800" b="1" dirty="0">
                <a:solidFill>
                  <a:srgbClr val="000000"/>
                </a:solidFill>
                <a:latin typeface="Times New Roman"/>
                <a:ea typeface="Times New Roman"/>
              </a:rPr>
              <a:t>По Краснодарскому краю: </a:t>
            </a:r>
            <a:r>
              <a:rPr lang="ru-RU" sz="8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облачность. 17.10 местами небольшой дождь, 18.10 без осадков. Ночью и утром местами туман. Ветер северо-восточный и восточный 4-9 м/с, местами порывы 9-14 м/с. Температура воздуха ночью 2…7°, на Азовском побережье 5…10°, днем 15…20°; в горах ночью 0…+5°, днем 10…15°.</a:t>
            </a:r>
            <a:endParaRPr lang="ru-RU" sz="800" dirty="0">
              <a:latin typeface="Times New Roman"/>
              <a:ea typeface="Times New Roman"/>
            </a:endParaRPr>
          </a:p>
          <a:p>
            <a:pPr marR="24130" indent="449580" algn="just">
              <a:spcAft>
                <a:spcPts val="0"/>
              </a:spcAft>
            </a:pPr>
            <a:r>
              <a:rPr lang="ru-RU" sz="800" b="1" dirty="0">
                <a:solidFill>
                  <a:srgbClr val="000000"/>
                </a:solidFill>
                <a:latin typeface="Times New Roman"/>
                <a:ea typeface="Times New Roman"/>
              </a:rPr>
              <a:t>На Черноморском побережье</a:t>
            </a:r>
            <a:r>
              <a:rPr lang="ru-RU" sz="800" dirty="0">
                <a:solidFill>
                  <a:srgbClr val="000000"/>
                </a:solidFill>
                <a:latin typeface="Times New Roman"/>
                <a:ea typeface="Times New Roman"/>
              </a:rPr>
              <a:t>: переменная облачность. Без осадков лишь вечером 17.10 в Туапсинском районе местами слабый дождь. Ветер северо-восточный 6-11 м/с, местами порывы до 14 м/с, на участке Анапа-Геленджик ночью порывы 15-20 м/с. Температура воздуха ночью 8…13°, днем 16…21°.</a:t>
            </a:r>
            <a:endParaRPr lang="ru-RU" sz="800" dirty="0">
              <a:latin typeface="Times New Roman"/>
              <a:ea typeface="Times New Roman"/>
            </a:endParaRPr>
          </a:p>
          <a:p>
            <a:pPr marR="24130" indent="449580" algn="just">
              <a:spcAft>
                <a:spcPts val="0"/>
              </a:spcAft>
            </a:pPr>
            <a:r>
              <a:rPr lang="ru-RU" sz="800" b="1" dirty="0">
                <a:solidFill>
                  <a:srgbClr val="000000"/>
                </a:solidFill>
                <a:latin typeface="Times New Roman"/>
                <a:ea typeface="Times New Roman"/>
              </a:rPr>
              <a:t>По г. Краснодару:</a:t>
            </a:r>
            <a:r>
              <a:rPr lang="ru-RU" sz="800" dirty="0">
                <a:solidFill>
                  <a:srgbClr val="000000"/>
                </a:solidFill>
                <a:latin typeface="Times New Roman"/>
                <a:ea typeface="Times New Roman"/>
              </a:rPr>
              <a:t> переменная облачность. Без осадков. Ночью и утром в низинах и у водоемов туман. Ветер северо-восточный 4-9 м/с. Температура воздуха ночью 5…7°, днем 18…20°. </a:t>
            </a:r>
            <a:endParaRPr lang="ru-RU" sz="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639526" y="2064792"/>
            <a:ext cx="2492884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5060674" y="6062873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207" y="2290706"/>
            <a:ext cx="2658817" cy="13232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F:\ветер 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69" y="674645"/>
            <a:ext cx="9169435" cy="618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1945" y="-10137"/>
            <a:ext cx="9164412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</a:t>
            </a:r>
            <a:r>
              <a:rPr lang="ru-RU" sz="1200" dirty="0" smtClean="0"/>
              <a:t>ТЕРРИТОРИИ  КРАСНОДАРСКОГО 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(с использованием информационных ресурсов </a:t>
            </a:r>
            <a:r>
              <a:rPr lang="en-US" sz="1200" dirty="0" err="1"/>
              <a:t>Ventusky</a:t>
            </a:r>
            <a:r>
              <a:rPr lang="ru-RU" sz="1200" dirty="0"/>
              <a:t>,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 smtClean="0"/>
              <a:t>на 10.00 </a:t>
            </a:r>
            <a:r>
              <a:rPr lang="ru-RU" dirty="0" smtClean="0"/>
              <a:t>18.10.2022</a:t>
            </a:r>
            <a:endParaRPr lang="ru-RU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6917838" y="2762810"/>
            <a:ext cx="2217695" cy="1292594"/>
            <a:chOff x="6487943" y="5002833"/>
            <a:chExt cx="2557893" cy="1286155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487943" y="5316084"/>
              <a:ext cx="2557893" cy="9729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487944" y="5002833"/>
              <a:ext cx="2557092" cy="33807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21758" y="2940896"/>
            <a:ext cx="1185312" cy="677236"/>
            <a:chOff x="3699056" y="3100730"/>
            <a:chExt cx="1185312" cy="677236"/>
          </a:xfrm>
        </p:grpSpPr>
        <p:sp>
          <p:nvSpPr>
            <p:cNvPr id="197" name="Прямоугольник 196"/>
            <p:cNvSpPr/>
            <p:nvPr/>
          </p:nvSpPr>
          <p:spPr bwMode="auto">
            <a:xfrm>
              <a:off x="4134014" y="3428216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Прямоугольник 197"/>
            <p:cNvSpPr/>
            <p:nvPr/>
          </p:nvSpPr>
          <p:spPr>
            <a:xfrm>
              <a:off x="4130841" y="3609302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9" name="Прямоугольник 198"/>
            <p:cNvSpPr/>
            <p:nvPr/>
          </p:nvSpPr>
          <p:spPr bwMode="auto">
            <a:xfrm>
              <a:off x="4134016" y="3265781"/>
              <a:ext cx="259904" cy="163335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" name="Прямоугольник 199"/>
            <p:cNvSpPr/>
            <p:nvPr/>
          </p:nvSpPr>
          <p:spPr bwMode="auto">
            <a:xfrm>
              <a:off x="4362346" y="3265891"/>
              <a:ext cx="220710" cy="1551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sz="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Прямоугольник 200"/>
            <p:cNvSpPr/>
            <p:nvPr/>
          </p:nvSpPr>
          <p:spPr bwMode="auto">
            <a:xfrm>
              <a:off x="4574589" y="3266023"/>
              <a:ext cx="295555" cy="1522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Text Box 182"/>
            <p:cNvSpPr txBox="1">
              <a:spLocks noChangeArrowheads="1"/>
            </p:cNvSpPr>
            <p:nvPr/>
          </p:nvSpPr>
          <p:spPr bwMode="auto">
            <a:xfrm>
              <a:off x="3699056" y="3100730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sp>
          <p:nvSpPr>
            <p:cNvPr id="140" name="Прямоугольник 139"/>
            <p:cNvSpPr/>
            <p:nvPr/>
          </p:nvSpPr>
          <p:spPr bwMode="auto">
            <a:xfrm>
              <a:off x="3802440" y="3265782"/>
              <a:ext cx="336655" cy="160911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144493" y="4198272"/>
            <a:ext cx="1090245" cy="651211"/>
            <a:chOff x="1981645" y="4246490"/>
            <a:chExt cx="1090245" cy="651211"/>
          </a:xfrm>
        </p:grpSpPr>
        <p:sp>
          <p:nvSpPr>
            <p:cNvPr id="116" name="Прямоугольник 115"/>
            <p:cNvSpPr/>
            <p:nvPr/>
          </p:nvSpPr>
          <p:spPr bwMode="auto">
            <a:xfrm>
              <a:off x="2321208" y="455472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2321208" y="4735810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18" name="Прямоугольник 117"/>
            <p:cNvSpPr/>
            <p:nvPr/>
          </p:nvSpPr>
          <p:spPr bwMode="auto">
            <a:xfrm>
              <a:off x="2284391" y="4386716"/>
              <a:ext cx="272828" cy="17713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 bwMode="auto">
            <a:xfrm>
              <a:off x="2558006" y="4386716"/>
              <a:ext cx="220710" cy="1772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121" name="Прямоугольник 120"/>
            <p:cNvSpPr/>
            <p:nvPr/>
          </p:nvSpPr>
          <p:spPr bwMode="auto">
            <a:xfrm>
              <a:off x="2770249" y="4392503"/>
              <a:ext cx="298729" cy="1714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Text Box 182"/>
            <p:cNvSpPr txBox="1">
              <a:spLocks noChangeArrowheads="1"/>
            </p:cNvSpPr>
            <p:nvPr/>
          </p:nvSpPr>
          <p:spPr bwMode="auto">
            <a:xfrm>
              <a:off x="1992353" y="4246490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sp>
          <p:nvSpPr>
            <p:cNvPr id="141" name="Прямоугольник 140"/>
            <p:cNvSpPr/>
            <p:nvPr/>
          </p:nvSpPr>
          <p:spPr bwMode="auto">
            <a:xfrm>
              <a:off x="1981645" y="4388712"/>
              <a:ext cx="305196" cy="1660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249201" y="2224279"/>
            <a:ext cx="1240105" cy="640763"/>
            <a:chOff x="3942299" y="1889204"/>
            <a:chExt cx="1240105" cy="640763"/>
          </a:xfrm>
        </p:grpSpPr>
        <p:sp>
          <p:nvSpPr>
            <p:cNvPr id="134" name="Прямоугольник 133"/>
            <p:cNvSpPr/>
            <p:nvPr/>
          </p:nvSpPr>
          <p:spPr bwMode="auto">
            <a:xfrm>
              <a:off x="4417078" y="217925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4422697" y="2361303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 bwMode="auto">
            <a:xfrm>
              <a:off x="4434013" y="2045715"/>
              <a:ext cx="220710" cy="132694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Прямоугольник 136"/>
            <p:cNvSpPr/>
            <p:nvPr/>
          </p:nvSpPr>
          <p:spPr bwMode="auto">
            <a:xfrm>
              <a:off x="4661285" y="2042332"/>
              <a:ext cx="220710" cy="13713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Прямоугольник 137"/>
            <p:cNvSpPr/>
            <p:nvPr/>
          </p:nvSpPr>
          <p:spPr bwMode="auto">
            <a:xfrm>
              <a:off x="4881996" y="2042466"/>
              <a:ext cx="294942" cy="137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87%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Text Box 182"/>
            <p:cNvSpPr txBox="1">
              <a:spLocks noChangeArrowheads="1"/>
            </p:cNvSpPr>
            <p:nvPr/>
          </p:nvSpPr>
          <p:spPr bwMode="auto">
            <a:xfrm>
              <a:off x="3942299" y="1889204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sp>
          <p:nvSpPr>
            <p:cNvPr id="146" name="Прямоугольник 145"/>
            <p:cNvSpPr/>
            <p:nvPr/>
          </p:nvSpPr>
          <p:spPr bwMode="auto">
            <a:xfrm>
              <a:off x="4094034" y="2045715"/>
              <a:ext cx="339832" cy="132693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123624" y="3528116"/>
            <a:ext cx="1134457" cy="680145"/>
            <a:chOff x="625664" y="3253926"/>
            <a:chExt cx="1134457" cy="680145"/>
          </a:xfrm>
        </p:grpSpPr>
        <p:sp>
          <p:nvSpPr>
            <p:cNvPr id="82" name="Text Box 182"/>
            <p:cNvSpPr txBox="1">
              <a:spLocks noChangeArrowheads="1"/>
            </p:cNvSpPr>
            <p:nvPr/>
          </p:nvSpPr>
          <p:spPr bwMode="auto">
            <a:xfrm>
              <a:off x="625664" y="3253926"/>
              <a:ext cx="1134457" cy="173598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Темрюкский район</a:t>
              </a:r>
            </a:p>
          </p:txBody>
        </p:sp>
        <p:sp>
          <p:nvSpPr>
            <p:cNvPr id="96" name="Прямоугольник 95"/>
            <p:cNvSpPr/>
            <p:nvPr/>
          </p:nvSpPr>
          <p:spPr bwMode="auto">
            <a:xfrm>
              <a:off x="999544" y="359278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999544" y="3765407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Прямоугольник 97"/>
            <p:cNvSpPr/>
            <p:nvPr/>
          </p:nvSpPr>
          <p:spPr bwMode="auto">
            <a:xfrm>
              <a:off x="975574" y="3426650"/>
              <a:ext cx="252307" cy="16613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Прямоугольник 98"/>
            <p:cNvSpPr/>
            <p:nvPr/>
          </p:nvSpPr>
          <p:spPr bwMode="auto">
            <a:xfrm>
              <a:off x="1227875" y="3426650"/>
              <a:ext cx="220710" cy="1669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Прямоугольник 99"/>
            <p:cNvSpPr/>
            <p:nvPr/>
          </p:nvSpPr>
          <p:spPr bwMode="auto">
            <a:xfrm>
              <a:off x="1448585" y="3432706"/>
              <a:ext cx="298729" cy="1582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59%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 bwMode="auto">
            <a:xfrm>
              <a:off x="651154" y="3423972"/>
              <a:ext cx="340980" cy="172484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728046" y="1901567"/>
            <a:ext cx="1073658" cy="669858"/>
            <a:chOff x="2471157" y="1326806"/>
            <a:chExt cx="1073658" cy="669858"/>
          </a:xfrm>
        </p:grpSpPr>
        <p:sp>
          <p:nvSpPr>
            <p:cNvPr id="80" name="Text Box 182"/>
            <p:cNvSpPr txBox="1">
              <a:spLocks noChangeArrowheads="1"/>
            </p:cNvSpPr>
            <p:nvPr/>
          </p:nvSpPr>
          <p:spPr bwMode="auto">
            <a:xfrm>
              <a:off x="2611181" y="1326806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91" name="Прямоугольник 90"/>
            <p:cNvSpPr/>
            <p:nvPr/>
          </p:nvSpPr>
          <p:spPr bwMode="auto">
            <a:xfrm>
              <a:off x="2796879" y="166215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2800863" y="1834773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sp>
          <p:nvSpPr>
            <p:cNvPr id="93" name="Прямоугольник 92"/>
            <p:cNvSpPr/>
            <p:nvPr/>
          </p:nvSpPr>
          <p:spPr bwMode="auto">
            <a:xfrm>
              <a:off x="2761699" y="1486492"/>
              <a:ext cx="274941" cy="16818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Прямоугольник 93"/>
            <p:cNvSpPr/>
            <p:nvPr/>
          </p:nvSpPr>
          <p:spPr bwMode="auto">
            <a:xfrm>
              <a:off x="3025210" y="1489174"/>
              <a:ext cx="222842" cy="1656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 bwMode="auto">
            <a:xfrm>
              <a:off x="3248052" y="1489174"/>
              <a:ext cx="296597" cy="1656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Прямоугольник 153"/>
            <p:cNvSpPr/>
            <p:nvPr/>
          </p:nvSpPr>
          <p:spPr bwMode="auto">
            <a:xfrm>
              <a:off x="2471157" y="1489174"/>
              <a:ext cx="325721" cy="165505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422675" y="3528116"/>
            <a:ext cx="1116788" cy="655852"/>
            <a:chOff x="3497418" y="3918365"/>
            <a:chExt cx="1116788" cy="655852"/>
          </a:xfrm>
        </p:grpSpPr>
        <p:sp>
          <p:nvSpPr>
            <p:cNvPr id="85" name="Text Box 182"/>
            <p:cNvSpPr txBox="1">
              <a:spLocks noChangeArrowheads="1"/>
            </p:cNvSpPr>
            <p:nvPr/>
          </p:nvSpPr>
          <p:spPr bwMode="auto">
            <a:xfrm>
              <a:off x="3579716" y="3918365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06" name="Прямоугольник 105"/>
            <p:cNvSpPr/>
            <p:nvPr/>
          </p:nvSpPr>
          <p:spPr bwMode="auto">
            <a:xfrm>
              <a:off x="3866436" y="423970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3866436" y="4412326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sp>
          <p:nvSpPr>
            <p:cNvPr id="108" name="Прямоугольник 107"/>
            <p:cNvSpPr/>
            <p:nvPr/>
          </p:nvSpPr>
          <p:spPr bwMode="auto">
            <a:xfrm>
              <a:off x="3837659" y="4077376"/>
              <a:ext cx="265575" cy="15337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9" name="Прямоугольник 108"/>
            <p:cNvSpPr/>
            <p:nvPr/>
          </p:nvSpPr>
          <p:spPr bwMode="auto">
            <a:xfrm>
              <a:off x="4103234" y="4077375"/>
              <a:ext cx="220710" cy="16309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Прямоугольник 109"/>
            <p:cNvSpPr/>
            <p:nvPr/>
          </p:nvSpPr>
          <p:spPr bwMode="auto">
            <a:xfrm>
              <a:off x="4315477" y="4077375"/>
              <a:ext cx="298729" cy="1630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Прямоугольник 206"/>
            <p:cNvSpPr/>
            <p:nvPr/>
          </p:nvSpPr>
          <p:spPr bwMode="auto">
            <a:xfrm>
              <a:off x="3497418" y="4077376"/>
              <a:ext cx="344023" cy="162080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5635095" y="4684404"/>
            <a:ext cx="1105474" cy="658787"/>
            <a:chOff x="3511906" y="3906963"/>
            <a:chExt cx="1105474" cy="658787"/>
          </a:xfrm>
        </p:grpSpPr>
        <p:sp>
          <p:nvSpPr>
            <p:cNvPr id="160" name="Прямоугольник 159"/>
            <p:cNvSpPr/>
            <p:nvPr/>
          </p:nvSpPr>
          <p:spPr bwMode="auto">
            <a:xfrm>
              <a:off x="3866436" y="4231240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3866436" y="4403859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2" name="Прямоугольник 161"/>
            <p:cNvSpPr/>
            <p:nvPr/>
          </p:nvSpPr>
          <p:spPr bwMode="auto">
            <a:xfrm>
              <a:off x="3887634" y="4064833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/>
            <p:cNvSpPr/>
            <p:nvPr/>
          </p:nvSpPr>
          <p:spPr bwMode="auto">
            <a:xfrm>
              <a:off x="4113031" y="4067857"/>
              <a:ext cx="220710" cy="16856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/>
            <p:cNvSpPr/>
            <p:nvPr/>
          </p:nvSpPr>
          <p:spPr bwMode="auto">
            <a:xfrm>
              <a:off x="4315477" y="4068596"/>
              <a:ext cx="298729" cy="1635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 bwMode="auto">
            <a:xfrm>
              <a:off x="3540729" y="4064703"/>
              <a:ext cx="341457" cy="171719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Text Box 182"/>
            <p:cNvSpPr txBox="1">
              <a:spLocks noChangeArrowheads="1"/>
            </p:cNvSpPr>
            <p:nvPr/>
          </p:nvSpPr>
          <p:spPr bwMode="auto">
            <a:xfrm>
              <a:off x="3511906" y="3906963"/>
              <a:ext cx="1105474" cy="168326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31776" y="5260449"/>
            <a:ext cx="2658556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Новороссийск</a:t>
            </a:r>
            <a:endParaRPr lang="ru-RU" altLang="ru-RU" sz="12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311004" y="4687072"/>
            <a:ext cx="1408394" cy="668148"/>
            <a:chOff x="2688842" y="5185259"/>
            <a:chExt cx="1408394" cy="668148"/>
          </a:xfrm>
        </p:grpSpPr>
        <p:sp>
          <p:nvSpPr>
            <p:cNvPr id="83" name="Text Box 182"/>
            <p:cNvSpPr txBox="1">
              <a:spLocks noChangeArrowheads="1"/>
            </p:cNvSpPr>
            <p:nvPr/>
          </p:nvSpPr>
          <p:spPr bwMode="auto">
            <a:xfrm>
              <a:off x="2688842" y="5185259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86" name="Прямоугольник 85"/>
            <p:cNvSpPr/>
            <p:nvPr/>
          </p:nvSpPr>
          <p:spPr bwMode="auto">
            <a:xfrm>
              <a:off x="3345324" y="551889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349308" y="5691516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 bwMode="auto">
            <a:xfrm>
              <a:off x="3345325" y="5343234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Прямоугольник 88"/>
            <p:cNvSpPr/>
            <p:nvPr/>
          </p:nvSpPr>
          <p:spPr bwMode="auto">
            <a:xfrm>
              <a:off x="3573655" y="5347046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90" name="Прямоугольник 89"/>
            <p:cNvSpPr/>
            <p:nvPr/>
          </p:nvSpPr>
          <p:spPr bwMode="auto">
            <a:xfrm>
              <a:off x="3794365" y="5347179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83%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Прямоугольник 141"/>
            <p:cNvSpPr/>
            <p:nvPr/>
          </p:nvSpPr>
          <p:spPr bwMode="auto">
            <a:xfrm>
              <a:off x="3033709" y="5344877"/>
              <a:ext cx="306526" cy="174886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04908" y="2789820"/>
            <a:ext cx="1556088" cy="660137"/>
            <a:chOff x="1448585" y="2657243"/>
            <a:chExt cx="1556088" cy="660137"/>
          </a:xfrm>
        </p:grpSpPr>
        <p:sp>
          <p:nvSpPr>
            <p:cNvPr id="104" name="Прямоугольник 103"/>
            <p:cNvSpPr/>
            <p:nvPr/>
          </p:nvSpPr>
          <p:spPr bwMode="auto">
            <a:xfrm>
              <a:off x="2432408" y="2811019"/>
              <a:ext cx="241129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Text Box 182"/>
            <p:cNvSpPr txBox="1">
              <a:spLocks noChangeArrowheads="1"/>
            </p:cNvSpPr>
            <p:nvPr/>
          </p:nvSpPr>
          <p:spPr bwMode="auto">
            <a:xfrm>
              <a:off x="1448585" y="2657243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101" name="Прямоугольник 100"/>
            <p:cNvSpPr/>
            <p:nvPr/>
          </p:nvSpPr>
          <p:spPr bwMode="auto">
            <a:xfrm>
              <a:off x="2182952" y="2974403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2182953" y="3155489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 bwMode="auto">
            <a:xfrm>
              <a:off x="2673537" y="2811152"/>
              <a:ext cx="326366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Прямоугольник 144"/>
            <p:cNvSpPr/>
            <p:nvPr/>
          </p:nvSpPr>
          <p:spPr bwMode="auto">
            <a:xfrm>
              <a:off x="1836206" y="2812630"/>
              <a:ext cx="342585" cy="1538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Прямоугольник 122"/>
            <p:cNvSpPr/>
            <p:nvPr/>
          </p:nvSpPr>
          <p:spPr bwMode="auto">
            <a:xfrm>
              <a:off x="2185527" y="2813031"/>
              <a:ext cx="252307" cy="15711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619712" y="5444975"/>
            <a:ext cx="1065288" cy="631688"/>
            <a:chOff x="3684871" y="5756954"/>
            <a:chExt cx="1065288" cy="631688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3684871" y="5756954"/>
              <a:ext cx="1065288" cy="631688"/>
              <a:chOff x="4189184" y="5994286"/>
              <a:chExt cx="1065288" cy="631688"/>
            </a:xfrm>
          </p:grpSpPr>
          <p:sp>
            <p:nvSpPr>
              <p:cNvPr id="84" name="Text Box 182"/>
              <p:cNvSpPr txBox="1">
                <a:spLocks noChangeArrowheads="1"/>
              </p:cNvSpPr>
              <p:nvPr/>
            </p:nvSpPr>
            <p:spPr bwMode="auto">
              <a:xfrm>
                <a:off x="4189184" y="5994286"/>
                <a:ext cx="1065288" cy="14368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Сочи</a:t>
                </a:r>
              </a:p>
            </p:txBody>
          </p:sp>
          <p:sp>
            <p:nvSpPr>
              <p:cNvPr id="111" name="Прямоугольник 110"/>
              <p:cNvSpPr/>
              <p:nvPr/>
            </p:nvSpPr>
            <p:spPr bwMode="auto">
              <a:xfrm>
                <a:off x="4502657" y="6309052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984/1336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Прямоугольник 111"/>
              <p:cNvSpPr/>
              <p:nvPr/>
            </p:nvSpPr>
            <p:spPr>
              <a:xfrm>
                <a:off x="4502657" y="6481672"/>
                <a:ext cx="747770" cy="144302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50362/497806</a:t>
                </a:r>
                <a:endPara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Прямоугольник 112"/>
              <p:cNvSpPr/>
              <p:nvPr/>
            </p:nvSpPr>
            <p:spPr bwMode="auto">
              <a:xfrm>
                <a:off x="4518049" y="6134447"/>
                <a:ext cx="220710" cy="172619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Прямоугольник 113"/>
              <p:cNvSpPr/>
              <p:nvPr/>
            </p:nvSpPr>
            <p:spPr bwMode="auto">
              <a:xfrm>
                <a:off x="4722520" y="6137093"/>
                <a:ext cx="229177" cy="17219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115" name="Прямоугольник 114"/>
              <p:cNvSpPr/>
              <p:nvPr/>
            </p:nvSpPr>
            <p:spPr bwMode="auto">
              <a:xfrm>
                <a:off x="4951698" y="6136276"/>
                <a:ext cx="298729" cy="172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7" name="Прямоугольник 126"/>
            <p:cNvSpPr/>
            <p:nvPr/>
          </p:nvSpPr>
          <p:spPr bwMode="auto">
            <a:xfrm>
              <a:off x="3704023" y="5896315"/>
              <a:ext cx="305196" cy="1660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246510" y="674645"/>
            <a:ext cx="2885452" cy="36933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900" dirty="0"/>
              <a:t>Прогноз порывов ветра, м/с</a:t>
            </a:r>
          </a:p>
          <a:p>
            <a:r>
              <a:rPr lang="ru-RU" sz="900" dirty="0" smtClean="0"/>
              <a:t>на 18.00 </a:t>
            </a:r>
            <a:r>
              <a:rPr lang="ru-RU" sz="900" dirty="0" smtClean="0"/>
              <a:t>18.10.2022</a:t>
            </a:r>
            <a:endParaRPr lang="ru-RU" sz="900" dirty="0"/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3" r="7945"/>
          <a:stretch/>
        </p:blipFill>
        <p:spPr bwMode="auto">
          <a:xfrm>
            <a:off x="8931205" y="1038718"/>
            <a:ext cx="200757" cy="17141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4" descr="F:\ветер 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511" y="1043974"/>
            <a:ext cx="2669802" cy="17188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47" y="5493605"/>
            <a:ext cx="2637027" cy="13496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давлени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86" y="641022"/>
            <a:ext cx="9158386" cy="621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 КРАЯ</a:t>
            </a:r>
            <a:endParaRPr lang="ru-RU" sz="1200" dirty="0"/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48475" y="4398241"/>
            <a:ext cx="1049080" cy="275078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5481164" y="4464837"/>
            <a:ext cx="507952" cy="14188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Сочи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5230930" y="4100328"/>
            <a:ext cx="678643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Краснодар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230930" y="3486275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57957" y="1032246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высокого давления </a:t>
            </a:r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30" name="Полилиния 29"/>
          <p:cNvSpPr/>
          <p:nvPr/>
        </p:nvSpPr>
        <p:spPr>
          <a:xfrm rot="4155948">
            <a:off x="3353483" y="1745631"/>
            <a:ext cx="328314" cy="5584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198394" y="6396337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низкого давления </a:t>
            </a:r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946756" y="5164483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высокого давления </a:t>
            </a:r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 rot="19078398">
            <a:off x="1159509" y="3379965"/>
            <a:ext cx="280206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19"/>
          <p:cNvSpPr/>
          <p:nvPr/>
        </p:nvSpPr>
        <p:spPr>
          <a:xfrm rot="14165944">
            <a:off x="764343" y="5677972"/>
            <a:ext cx="280206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39"/>
          <p:cNvSpPr/>
          <p:nvPr/>
        </p:nvSpPr>
        <p:spPr>
          <a:xfrm rot="4839451">
            <a:off x="5873140" y="1493255"/>
            <a:ext cx="328314" cy="5584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40"/>
          <p:cNvSpPr/>
          <p:nvPr/>
        </p:nvSpPr>
        <p:spPr>
          <a:xfrm rot="12237326" flipH="1">
            <a:off x="3502060" y="3974858"/>
            <a:ext cx="290028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олилиния 41"/>
          <p:cNvSpPr/>
          <p:nvPr/>
        </p:nvSpPr>
        <p:spPr>
          <a:xfrm rot="16375045">
            <a:off x="7862186" y="4180356"/>
            <a:ext cx="280206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42"/>
          <p:cNvSpPr/>
          <p:nvPr/>
        </p:nvSpPr>
        <p:spPr>
          <a:xfrm rot="7446898">
            <a:off x="3885626" y="5774452"/>
            <a:ext cx="328314" cy="5584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chemeClr val="accent5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43"/>
          <p:cNvSpPr/>
          <p:nvPr/>
        </p:nvSpPr>
        <p:spPr>
          <a:xfrm rot="11289577">
            <a:off x="4970223" y="6254417"/>
            <a:ext cx="280206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chemeClr val="accent5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олилиния 44"/>
          <p:cNvSpPr/>
          <p:nvPr/>
        </p:nvSpPr>
        <p:spPr>
          <a:xfrm rot="3329411">
            <a:off x="2788538" y="6274107"/>
            <a:ext cx="280206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chemeClr val="accent5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0"/>
          <p:cNvSpPr/>
          <p:nvPr/>
        </p:nvSpPr>
        <p:spPr>
          <a:xfrm rot="14369699" flipH="1">
            <a:off x="5244863" y="2939004"/>
            <a:ext cx="290028" cy="5689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66752" y="2723304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высокого давления </a:t>
            </a:r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25" name="Полилиния 24"/>
          <p:cNvSpPr/>
          <p:nvPr/>
        </p:nvSpPr>
        <p:spPr>
          <a:xfrm rot="5856423">
            <a:off x="1429983" y="1285949"/>
            <a:ext cx="328314" cy="5584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в сутки при малой физической активности (с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энергозатратами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5,0-105 Дж/ч (120 ккал/ч)) для различных видов водопотребления и режимов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561855</TotalTime>
  <Words>945</Words>
  <Application>Microsoft Office PowerPoint</Application>
  <PresentationFormat>Экран (4:3)</PresentationFormat>
  <Paragraphs>303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27441</cp:revision>
  <cp:lastPrinted>2022-08-29T18:26:42Z</cp:lastPrinted>
  <dcterms:created xsi:type="dcterms:W3CDTF">2014-09-08T13:21:12Z</dcterms:created>
  <dcterms:modified xsi:type="dcterms:W3CDTF">2022-10-17T13:08:12Z</dcterms:modified>
</cp:coreProperties>
</file>