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348" r:id="rId3"/>
    <p:sldId id="349" r:id="rId4"/>
    <p:sldId id="351" r:id="rId5"/>
    <p:sldId id="352" r:id="rId6"/>
    <p:sldId id="353" r:id="rId7"/>
    <p:sldId id="354" r:id="rId8"/>
    <p:sldId id="339" r:id="rId9"/>
    <p:sldId id="341" r:id="rId10"/>
    <p:sldId id="342" r:id="rId11"/>
    <p:sldId id="343" r:id="rId12"/>
    <p:sldId id="347" r:id="rId13"/>
    <p:sldId id="345" r:id="rId14"/>
    <p:sldId id="346" r:id="rId15"/>
    <p:sldId id="298" r:id="rId16"/>
  </p:sldIdLst>
  <p:sldSz cx="9144000" cy="6858000" type="screen4x3"/>
  <p:notesSz cx="6807200" cy="9939338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98741" autoAdjust="0"/>
  </p:normalViewPr>
  <p:slideViewPr>
    <p:cSldViewPr>
      <p:cViewPr>
        <p:scale>
          <a:sx n="100" d="100"/>
          <a:sy n="100" d="100"/>
        </p:scale>
        <p:origin x="-2268" y="-318"/>
      </p:cViewPr>
      <p:guideLst>
        <p:guide orient="horz" pos="162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5838" y="9440648"/>
            <a:ext cx="2949787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5863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721" y="4722912"/>
            <a:ext cx="5447336" cy="447442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D6A715-D1F0-428D-AE77-AD6AA22D1CE7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84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6624" y="9441265"/>
            <a:ext cx="2948996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56624" y="9441265"/>
            <a:ext cx="2948996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56624" y="9441265"/>
            <a:ext cx="2948996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1A2B-ABB5-4902-A355-A3EE73D280F2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AB32-8168-42DF-90DE-008C6FA5D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5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oleObject" Target="../embeddings/oleObject71.bin"/><Relationship Id="rId3" Type="http://schemas.openxmlformats.org/officeDocument/2006/relationships/image" Target="../media/image76.jpeg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0.jpeg"/><Relationship Id="rId1" Type="http://schemas.openxmlformats.org/officeDocument/2006/relationships/vmlDrawing" Target="../drawings/vmlDrawing6.vml"/><Relationship Id="rId6" Type="http://schemas.openxmlformats.org/officeDocument/2006/relationships/image" Target="../media/image74.wmf"/><Relationship Id="rId11" Type="http://schemas.openxmlformats.org/officeDocument/2006/relationships/image" Target="../media/image75.wmf"/><Relationship Id="rId5" Type="http://schemas.openxmlformats.org/officeDocument/2006/relationships/oleObject" Target="../embeddings/oleObject66.bin"/><Relationship Id="rId15" Type="http://schemas.openxmlformats.org/officeDocument/2006/relationships/image" Target="../media/image79.png"/><Relationship Id="rId10" Type="http://schemas.openxmlformats.org/officeDocument/2006/relationships/oleObject" Target="../embeddings/oleObject70.bin"/><Relationship Id="rId4" Type="http://schemas.openxmlformats.org/officeDocument/2006/relationships/image" Target="../media/image77.gif"/><Relationship Id="rId9" Type="http://schemas.openxmlformats.org/officeDocument/2006/relationships/oleObject" Target="../embeddings/oleObject69.bin"/><Relationship Id="rId14" Type="http://schemas.openxmlformats.org/officeDocument/2006/relationships/oleObject" Target="../embeddings/oleObject7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oleObject" Target="../embeddings/oleObject80.bin"/><Relationship Id="rId18" Type="http://schemas.openxmlformats.org/officeDocument/2006/relationships/oleObject" Target="../embeddings/oleObject85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74.bin"/><Relationship Id="rId12" Type="http://schemas.openxmlformats.org/officeDocument/2006/relationships/oleObject" Target="../embeddings/oleObject79.bin"/><Relationship Id="rId17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3.bin"/><Relationship Id="rId20" Type="http://schemas.openxmlformats.org/officeDocument/2006/relationships/image" Target="../media/image81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82.bin"/><Relationship Id="rId10" Type="http://schemas.openxmlformats.org/officeDocument/2006/relationships/oleObject" Target="../embeddings/oleObject77.bin"/><Relationship Id="rId19" Type="http://schemas.openxmlformats.org/officeDocument/2006/relationships/oleObject" Target="../embeddings/Microsoft_Word_97_-_2003_Document1.doc"/><Relationship Id="rId4" Type="http://schemas.openxmlformats.org/officeDocument/2006/relationships/image" Target="../media/image82.jpeg"/><Relationship Id="rId9" Type="http://schemas.openxmlformats.org/officeDocument/2006/relationships/oleObject" Target="../embeddings/oleObject76.bin"/><Relationship Id="rId14" Type="http://schemas.openxmlformats.org/officeDocument/2006/relationships/oleObject" Target="../embeddings/oleObject8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13" Type="http://schemas.openxmlformats.org/officeDocument/2006/relationships/image" Target="../media/image85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6.bin"/><Relationship Id="rId10" Type="http://schemas.openxmlformats.org/officeDocument/2006/relationships/oleObject" Target="../embeddings/oleObject90.bin"/><Relationship Id="rId4" Type="http://schemas.openxmlformats.org/officeDocument/2006/relationships/image" Target="../media/image83.jpeg"/><Relationship Id="rId9" Type="http://schemas.openxmlformats.org/officeDocument/2006/relationships/oleObject" Target="../embeddings/oleObject8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13" Type="http://schemas.openxmlformats.org/officeDocument/2006/relationships/oleObject" Target="../embeddings/oleObject99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93.bin"/><Relationship Id="rId12" Type="http://schemas.openxmlformats.org/officeDocument/2006/relationships/oleObject" Target="../embeddings/oleObject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97.bin"/><Relationship Id="rId5" Type="http://schemas.openxmlformats.org/officeDocument/2006/relationships/oleObject" Target="../embeddings/oleObject92.bin"/><Relationship Id="rId10" Type="http://schemas.openxmlformats.org/officeDocument/2006/relationships/oleObject" Target="../embeddings/oleObject96.bin"/><Relationship Id="rId4" Type="http://schemas.openxmlformats.org/officeDocument/2006/relationships/image" Target="../media/image86.jpeg"/><Relationship Id="rId9" Type="http://schemas.openxmlformats.org/officeDocument/2006/relationships/oleObject" Target="../embeddings/oleObject95.bin"/><Relationship Id="rId14" Type="http://schemas.openxmlformats.org/officeDocument/2006/relationships/oleObject" Target="../embeddings/oleObject10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image" Target="../media/image88.jpe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2.bin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01.bin"/><Relationship Id="rId9" Type="http://schemas.openxmlformats.org/officeDocument/2006/relationships/oleObject" Target="../embeddings/oleObject10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7.bin"/><Relationship Id="rId3" Type="http://schemas.openxmlformats.org/officeDocument/2006/relationships/image" Target="../media/image51.jpeg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52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12.bin"/><Relationship Id="rId18" Type="http://schemas.openxmlformats.org/officeDocument/2006/relationships/oleObject" Target="../embeddings/oleObject17.bin"/><Relationship Id="rId26" Type="http://schemas.openxmlformats.org/officeDocument/2006/relationships/oleObject" Target="../embeddings/oleObject25.bin"/><Relationship Id="rId39" Type="http://schemas.openxmlformats.org/officeDocument/2006/relationships/oleObject" Target="../embeddings/oleObject38.bin"/><Relationship Id="rId3" Type="http://schemas.openxmlformats.org/officeDocument/2006/relationships/video" Target="../media/media1.wmv"/><Relationship Id="rId21" Type="http://schemas.openxmlformats.org/officeDocument/2006/relationships/oleObject" Target="../embeddings/oleObject20.bin"/><Relationship Id="rId34" Type="http://schemas.openxmlformats.org/officeDocument/2006/relationships/oleObject" Target="../embeddings/oleObject33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4.bin"/><Relationship Id="rId33" Type="http://schemas.openxmlformats.org/officeDocument/2006/relationships/oleObject" Target="../embeddings/oleObject32.bin"/><Relationship Id="rId38" Type="http://schemas.openxmlformats.org/officeDocument/2006/relationships/oleObject" Target="../embeddings/oleObject37.bin"/><Relationship Id="rId2" Type="http://schemas.microsoft.com/office/2007/relationships/media" Target="../media/media1.wmv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9.bin"/><Relationship Id="rId29" Type="http://schemas.openxmlformats.org/officeDocument/2006/relationships/oleObject" Target="../embeddings/oleObject2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11" Type="http://schemas.openxmlformats.org/officeDocument/2006/relationships/oleObject" Target="../embeddings/oleObject10.bin"/><Relationship Id="rId24" Type="http://schemas.openxmlformats.org/officeDocument/2006/relationships/oleObject" Target="../embeddings/oleObject23.bin"/><Relationship Id="rId32" Type="http://schemas.openxmlformats.org/officeDocument/2006/relationships/oleObject" Target="../embeddings/oleObject31.bin"/><Relationship Id="rId37" Type="http://schemas.openxmlformats.org/officeDocument/2006/relationships/oleObject" Target="../embeddings/oleObject36.bin"/><Relationship Id="rId40" Type="http://schemas.openxmlformats.org/officeDocument/2006/relationships/image" Target="../media/image49.png"/><Relationship Id="rId5" Type="http://schemas.openxmlformats.org/officeDocument/2006/relationships/image" Target="../media/image55.png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22.bin"/><Relationship Id="rId28" Type="http://schemas.openxmlformats.org/officeDocument/2006/relationships/oleObject" Target="../embeddings/oleObject27.bin"/><Relationship Id="rId36" Type="http://schemas.openxmlformats.org/officeDocument/2006/relationships/oleObject" Target="../embeddings/oleObject35.bin"/><Relationship Id="rId10" Type="http://schemas.openxmlformats.org/officeDocument/2006/relationships/image" Target="../media/image58.png"/><Relationship Id="rId19" Type="http://schemas.openxmlformats.org/officeDocument/2006/relationships/oleObject" Target="../embeddings/oleObject18.bin"/><Relationship Id="rId31" Type="http://schemas.openxmlformats.org/officeDocument/2006/relationships/oleObject" Target="../embeddings/oleObject30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7.png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21.bin"/><Relationship Id="rId27" Type="http://schemas.openxmlformats.org/officeDocument/2006/relationships/oleObject" Target="../embeddings/oleObject26.bin"/><Relationship Id="rId30" Type="http://schemas.openxmlformats.org/officeDocument/2006/relationships/oleObject" Target="../embeddings/oleObject29.bin"/><Relationship Id="rId35" Type="http://schemas.openxmlformats.org/officeDocument/2006/relationships/oleObject" Target="../embeddings/oleObject3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oleObject" Target="../embeddings/oleObject45.bin"/><Relationship Id="rId3" Type="http://schemas.openxmlformats.org/officeDocument/2006/relationships/video" Target="../media/media2.wmv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49.png"/><Relationship Id="rId2" Type="http://schemas.microsoft.com/office/2007/relationships/media" Target="../media/media2.wmv"/><Relationship Id="rId16" Type="http://schemas.openxmlformats.org/officeDocument/2006/relationships/image" Target="../media/image61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9.bin"/><Relationship Id="rId11" Type="http://schemas.openxmlformats.org/officeDocument/2006/relationships/oleObject" Target="../embeddings/oleObject43.bin"/><Relationship Id="rId5" Type="http://schemas.openxmlformats.org/officeDocument/2006/relationships/image" Target="../media/image59.jpeg"/><Relationship Id="rId15" Type="http://schemas.openxmlformats.org/officeDocument/2006/relationships/image" Target="../media/image60.png"/><Relationship Id="rId10" Type="http://schemas.openxmlformats.org/officeDocument/2006/relationships/oleObject" Target="../embeddings/oleObject42.bin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41.bin"/><Relationship Id="rId14" Type="http://schemas.openxmlformats.org/officeDocument/2006/relationships/oleObject" Target="../embeddings/oleObject4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oleObject" Target="../embeddings/oleObject50.bin"/><Relationship Id="rId3" Type="http://schemas.openxmlformats.org/officeDocument/2006/relationships/video" Target="../media/media3.wmv"/><Relationship Id="rId7" Type="http://schemas.openxmlformats.org/officeDocument/2006/relationships/image" Target="../media/image54.wmf"/><Relationship Id="rId12" Type="http://schemas.openxmlformats.org/officeDocument/2006/relationships/image" Target="../media/image64.png"/><Relationship Id="rId2" Type="http://schemas.microsoft.com/office/2007/relationships/media" Target="../media/media3.wm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oleObject" Target="../embeddings/oleObject56.bin"/><Relationship Id="rId18" Type="http://schemas.openxmlformats.org/officeDocument/2006/relationships/oleObject" Target="../embeddings/oleObject61.bin"/><Relationship Id="rId3" Type="http://schemas.openxmlformats.org/officeDocument/2006/relationships/video" Target="../media/media4.wmv"/><Relationship Id="rId21" Type="http://schemas.openxmlformats.org/officeDocument/2006/relationships/oleObject" Target="../embeddings/oleObject64.bin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55.bin"/><Relationship Id="rId17" Type="http://schemas.openxmlformats.org/officeDocument/2006/relationships/oleObject" Target="../embeddings/oleObject60.bin"/><Relationship Id="rId25" Type="http://schemas.openxmlformats.org/officeDocument/2006/relationships/image" Target="../media/image49.png"/><Relationship Id="rId2" Type="http://schemas.microsoft.com/office/2007/relationships/media" Target="../media/media4.wmv"/><Relationship Id="rId16" Type="http://schemas.openxmlformats.org/officeDocument/2006/relationships/oleObject" Target="../embeddings/oleObject59.bin"/><Relationship Id="rId20" Type="http://schemas.openxmlformats.org/officeDocument/2006/relationships/oleObject" Target="../embeddings/oleObject63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4.bin"/><Relationship Id="rId24" Type="http://schemas.openxmlformats.org/officeDocument/2006/relationships/image" Target="../media/image66.png"/><Relationship Id="rId5" Type="http://schemas.openxmlformats.org/officeDocument/2006/relationships/image" Target="../media/image65.jpeg"/><Relationship Id="rId15" Type="http://schemas.openxmlformats.org/officeDocument/2006/relationships/oleObject" Target="../embeddings/oleObject58.bin"/><Relationship Id="rId23" Type="http://schemas.openxmlformats.org/officeDocument/2006/relationships/image" Target="../media/image57.png"/><Relationship Id="rId10" Type="http://schemas.openxmlformats.org/officeDocument/2006/relationships/oleObject" Target="../embeddings/oleObject53.bin"/><Relationship Id="rId19" Type="http://schemas.openxmlformats.org/officeDocument/2006/relationships/oleObject" Target="../embeddings/oleObject62.bin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52.bin"/><Relationship Id="rId14" Type="http://schemas.openxmlformats.org/officeDocument/2006/relationships/oleObject" Target="../embeddings/oleObject57.bin"/><Relationship Id="rId22" Type="http://schemas.openxmlformats.org/officeDocument/2006/relationships/oleObject" Target="../embeddings/oleObject6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7"/>
            <a:ext cx="9144000" cy="1161224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4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0" y="4221089"/>
            <a:ext cx="653263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4221091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4" y="4221089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4221095"/>
            <a:ext cx="460088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4" y="4221095"/>
            <a:ext cx="43550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9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9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9"/>
            <a:ext cx="441238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4221095"/>
            <a:ext cx="439452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4221089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9"/>
            <a:ext cx="309178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7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9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6" y="4221089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61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7" y="4962453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4962461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4962461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4962459"/>
            <a:ext cx="45588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6" y="4962987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9"/>
            <a:ext cx="444814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29"/>
            <a:ext cx="452588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4" y="4961931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4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4961929"/>
            <a:ext cx="451576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7" y="4978373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7" y="4961936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ЧИСТАЯ КАРТА С РЕЛЬЕФОМ обр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66"/>
          <p:cNvSpPr txBox="1">
            <a:spLocks noChangeArrowheads="1"/>
          </p:cNvSpPr>
          <p:nvPr/>
        </p:nvSpPr>
        <p:spPr bwMode="auto">
          <a:xfrm>
            <a:off x="1785938" y="1428750"/>
            <a:ext cx="1428750" cy="307975"/>
          </a:xfrm>
          <a:prstGeom prst="rect">
            <a:avLst/>
          </a:prstGeom>
          <a:solidFill>
            <a:srgbClr val="00CC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Азовское море</a:t>
            </a:r>
          </a:p>
        </p:txBody>
      </p:sp>
      <p:sp>
        <p:nvSpPr>
          <p:cNvPr id="8" name="Text Box 266"/>
          <p:cNvSpPr txBox="1">
            <a:spLocks noChangeArrowheads="1"/>
          </p:cNvSpPr>
          <p:nvPr/>
        </p:nvSpPr>
        <p:spPr bwMode="auto">
          <a:xfrm>
            <a:off x="7308303" y="3643313"/>
            <a:ext cx="1192759" cy="26151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340" tIns="45674" rIns="91340" bIns="45674">
            <a:spAutoFit/>
          </a:bodyPr>
          <a:lstStyle/>
          <a:p>
            <a:pPr algn="ctr">
              <a:defRPr/>
            </a:pPr>
            <a:r>
              <a:rPr lang="ru-RU" sz="1100" dirty="0" smtClean="0"/>
              <a:t>г. </a:t>
            </a:r>
            <a:r>
              <a:rPr lang="ru-RU" sz="1100" dirty="0"/>
              <a:t>Краснодар</a:t>
            </a:r>
          </a:p>
        </p:txBody>
      </p:sp>
      <p:sp>
        <p:nvSpPr>
          <p:cNvPr id="9" name="Text Box 266"/>
          <p:cNvSpPr txBox="1">
            <a:spLocks noChangeArrowheads="1"/>
          </p:cNvSpPr>
          <p:nvPr/>
        </p:nvSpPr>
        <p:spPr bwMode="auto">
          <a:xfrm>
            <a:off x="3286125" y="4071938"/>
            <a:ext cx="14287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Анапа</a:t>
            </a:r>
          </a:p>
        </p:txBody>
      </p:sp>
      <p:sp>
        <p:nvSpPr>
          <p:cNvPr id="10" name="Text Box 266"/>
          <p:cNvSpPr txBox="1">
            <a:spLocks noChangeArrowheads="1"/>
          </p:cNvSpPr>
          <p:nvPr/>
        </p:nvSpPr>
        <p:spPr bwMode="auto">
          <a:xfrm>
            <a:off x="4500563" y="4786313"/>
            <a:ext cx="210820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Новороссийск</a:t>
            </a:r>
          </a:p>
        </p:txBody>
      </p:sp>
      <p:sp>
        <p:nvSpPr>
          <p:cNvPr id="11" name="Text Box 266"/>
          <p:cNvSpPr txBox="1">
            <a:spLocks noChangeArrowheads="1"/>
          </p:cNvSpPr>
          <p:nvPr/>
        </p:nvSpPr>
        <p:spPr bwMode="auto">
          <a:xfrm>
            <a:off x="5715000" y="5715000"/>
            <a:ext cx="1785938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Геленджик</a:t>
            </a:r>
          </a:p>
        </p:txBody>
      </p:sp>
      <p:sp>
        <p:nvSpPr>
          <p:cNvPr id="12" name="Text Box 266"/>
          <p:cNvSpPr txBox="1">
            <a:spLocks noChangeArrowheads="1"/>
          </p:cNvSpPr>
          <p:nvPr/>
        </p:nvSpPr>
        <p:spPr bwMode="auto">
          <a:xfrm>
            <a:off x="6272213" y="6219825"/>
            <a:ext cx="24574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Туапсинский район</a:t>
            </a:r>
          </a:p>
        </p:txBody>
      </p:sp>
      <p:grpSp>
        <p:nvGrpSpPr>
          <p:cNvPr id="10250" name="Группа 13"/>
          <p:cNvGrpSpPr>
            <a:grpSpLocks/>
          </p:cNvGrpSpPr>
          <p:nvPr/>
        </p:nvGrpSpPr>
        <p:grpSpPr bwMode="auto">
          <a:xfrm>
            <a:off x="2714625" y="4000500"/>
            <a:ext cx="414338" cy="400050"/>
            <a:chOff x="-1005681" y="3266281"/>
            <a:chExt cx="414038" cy="400616"/>
          </a:xfrm>
        </p:grpSpPr>
        <p:sp>
          <p:nvSpPr>
            <p:cNvPr id="10338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9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40" name="Object 8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2" name="Clip" r:id="rId5" imgW="7037388" imgH="6438900" progId="MS_ClipArt_Gallery.2">
                    <p:embed/>
                  </p:oleObj>
                </mc:Choice>
                <mc:Fallback>
                  <p:oleObj name="Clip" r:id="rId5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1" name="Группа 17"/>
          <p:cNvGrpSpPr>
            <a:grpSpLocks/>
          </p:cNvGrpSpPr>
          <p:nvPr/>
        </p:nvGrpSpPr>
        <p:grpSpPr bwMode="auto">
          <a:xfrm>
            <a:off x="4000500" y="4786313"/>
            <a:ext cx="414338" cy="400050"/>
            <a:chOff x="-1005681" y="3266281"/>
            <a:chExt cx="414038" cy="400616"/>
          </a:xfrm>
        </p:grpSpPr>
        <p:sp>
          <p:nvSpPr>
            <p:cNvPr id="10335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6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7" name="Object 3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" name="Clip" r:id="rId7" imgW="7037388" imgH="6438900" progId="MS_ClipArt_Gallery.2">
                    <p:embed/>
                  </p:oleObj>
                </mc:Choice>
                <mc:Fallback>
                  <p:oleObj name="Clip" r:id="rId7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2" name="Группа 21"/>
          <p:cNvGrpSpPr>
            <a:grpSpLocks/>
          </p:cNvGrpSpPr>
          <p:nvPr/>
        </p:nvGrpSpPr>
        <p:grpSpPr bwMode="auto">
          <a:xfrm>
            <a:off x="5214938" y="5715000"/>
            <a:ext cx="414337" cy="400050"/>
            <a:chOff x="-1005681" y="3266281"/>
            <a:chExt cx="414038" cy="400616"/>
          </a:xfrm>
        </p:grpSpPr>
        <p:sp>
          <p:nvSpPr>
            <p:cNvPr id="10332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3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4" name="Object 5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4" name="Clip" r:id="rId8" imgW="7037388" imgH="6438900" progId="MS_ClipArt_Gallery.2">
                    <p:embed/>
                  </p:oleObj>
                </mc:Choice>
                <mc:Fallback>
                  <p:oleObj name="Clip" r:id="rId8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3" name="Группа 25"/>
          <p:cNvGrpSpPr>
            <a:grpSpLocks/>
          </p:cNvGrpSpPr>
          <p:nvPr/>
        </p:nvGrpSpPr>
        <p:grpSpPr bwMode="auto">
          <a:xfrm>
            <a:off x="5929313" y="6386513"/>
            <a:ext cx="414337" cy="400050"/>
            <a:chOff x="-1005681" y="3266281"/>
            <a:chExt cx="414038" cy="400616"/>
          </a:xfrm>
        </p:grpSpPr>
        <p:sp>
          <p:nvSpPr>
            <p:cNvPr id="10329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0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1" name="Object 6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5" name="Clip" r:id="rId9" imgW="7037388" imgH="6438900" progId="MS_ClipArt_Gallery.2">
                    <p:embed/>
                  </p:oleObj>
                </mc:Choice>
                <mc:Fallback>
                  <p:oleObj name="Clip" r:id="rId9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4" name="Group 26"/>
          <p:cNvGrpSpPr>
            <a:grpSpLocks/>
          </p:cNvGrpSpPr>
          <p:nvPr/>
        </p:nvGrpSpPr>
        <p:grpSpPr bwMode="auto">
          <a:xfrm>
            <a:off x="8601075" y="3571875"/>
            <a:ext cx="542925" cy="520700"/>
            <a:chOff x="4767" y="2976"/>
            <a:chExt cx="657" cy="576"/>
          </a:xfrm>
        </p:grpSpPr>
        <p:grpSp>
          <p:nvGrpSpPr>
            <p:cNvPr id="10319" name="Group 27"/>
            <p:cNvGrpSpPr>
              <a:grpSpLocks/>
            </p:cNvGrpSpPr>
            <p:nvPr/>
          </p:nvGrpSpPr>
          <p:grpSpPr bwMode="auto">
            <a:xfrm>
              <a:off x="4800" y="2971"/>
              <a:ext cx="624" cy="575"/>
              <a:chOff x="384" y="4176"/>
              <a:chExt cx="1040" cy="1111"/>
            </a:xfrm>
          </p:grpSpPr>
          <p:sp>
            <p:nvSpPr>
              <p:cNvPr id="10321" name="Freeform 28"/>
              <p:cNvSpPr>
                <a:spLocks/>
              </p:cNvSpPr>
              <p:nvPr/>
            </p:nvSpPr>
            <p:spPr bwMode="auto">
              <a:xfrm>
                <a:off x="384" y="4176"/>
                <a:ext cx="1040" cy="552"/>
              </a:xfrm>
              <a:custGeom>
                <a:avLst/>
                <a:gdLst>
                  <a:gd name="T0" fmla="*/ 2 w 1040"/>
                  <a:gd name="T1" fmla="*/ 0 h 552"/>
                  <a:gd name="T2" fmla="*/ 40 w 1040"/>
                  <a:gd name="T3" fmla="*/ 0 h 552"/>
                  <a:gd name="T4" fmla="*/ 816 w 1040"/>
                  <a:gd name="T5" fmla="*/ 0 h 552"/>
                  <a:gd name="T6" fmla="*/ 1040 w 1040"/>
                  <a:gd name="T7" fmla="*/ 552 h 552"/>
                  <a:gd name="T8" fmla="*/ 0 w 1040"/>
                  <a:gd name="T9" fmla="*/ 552 h 552"/>
                  <a:gd name="T10" fmla="*/ 2 w 1040"/>
                  <a:gd name="T11" fmla="*/ 0 h 5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0"/>
                  <a:gd name="T19" fmla="*/ 0 h 552"/>
                  <a:gd name="T20" fmla="*/ 1040 w 1040"/>
                  <a:gd name="T21" fmla="*/ 552 h 5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0" h="552">
                    <a:moveTo>
                      <a:pt x="2" y="0"/>
                    </a:moveTo>
                    <a:cubicBezTo>
                      <a:pt x="15" y="0"/>
                      <a:pt x="27" y="0"/>
                      <a:pt x="40" y="0"/>
                    </a:cubicBezTo>
                    <a:lnTo>
                      <a:pt x="816" y="0"/>
                    </a:lnTo>
                    <a:lnTo>
                      <a:pt x="1040" y="552"/>
                    </a:lnTo>
                    <a:lnTo>
                      <a:pt x="0" y="552"/>
                    </a:lnTo>
                    <a:lnTo>
                      <a:pt x="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5000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22" name="Line 29"/>
              <p:cNvSpPr>
                <a:spLocks noChangeShapeType="1"/>
              </p:cNvSpPr>
              <p:nvPr/>
            </p:nvSpPr>
            <p:spPr bwMode="auto">
              <a:xfrm>
                <a:off x="384" y="4304"/>
                <a:ext cx="864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23" name="Line 30"/>
              <p:cNvSpPr>
                <a:spLocks noChangeShapeType="1"/>
              </p:cNvSpPr>
              <p:nvPr/>
            </p:nvSpPr>
            <p:spPr bwMode="auto">
              <a:xfrm>
                <a:off x="384" y="4608"/>
                <a:ext cx="979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324" name="Group 31"/>
              <p:cNvGrpSpPr>
                <a:grpSpLocks/>
              </p:cNvGrpSpPr>
              <p:nvPr/>
            </p:nvGrpSpPr>
            <p:grpSpPr bwMode="auto">
              <a:xfrm>
                <a:off x="384" y="4176"/>
                <a:ext cx="1036" cy="1111"/>
                <a:chOff x="-1228" y="3317"/>
                <a:chExt cx="1036" cy="1111"/>
              </a:xfrm>
            </p:grpSpPr>
            <p:sp>
              <p:nvSpPr>
                <p:cNvPr id="10325" name="Line 32"/>
                <p:cNvSpPr>
                  <a:spLocks noChangeShapeType="1"/>
                </p:cNvSpPr>
                <p:nvPr/>
              </p:nvSpPr>
              <p:spPr bwMode="auto">
                <a:xfrm>
                  <a:off x="-422" y="3317"/>
                  <a:ext cx="230" cy="55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6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-1228" y="3872"/>
                  <a:ext cx="1036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7" name="Line 34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1" cy="111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8" name="Line 35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806" cy="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320" name="Text Box 36"/>
            <p:cNvSpPr txBox="1">
              <a:spLocks noChangeArrowheads="1"/>
            </p:cNvSpPr>
            <p:nvPr/>
          </p:nvSpPr>
          <p:spPr bwMode="auto">
            <a:xfrm>
              <a:off x="4767" y="3057"/>
              <a:ext cx="54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8583" tIns="29291" rIns="58583" bIns="29291">
              <a:spAutoFit/>
            </a:bodyPr>
            <a:lstStyle>
              <a:lvl1pPr defTabSz="584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84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84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84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84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700" b="1">
                  <a:latin typeface="Arial" charset="0"/>
                </a:rPr>
                <a:t>ГУ МЧС</a:t>
              </a:r>
            </a:p>
          </p:txBody>
        </p:sp>
      </p:grpSp>
      <p:sp>
        <p:nvSpPr>
          <p:cNvPr id="43" name="Скругленный прямоугольник 42"/>
          <p:cNvSpPr/>
          <p:nvPr/>
        </p:nvSpPr>
        <p:spPr>
          <a:xfrm rot="2396984">
            <a:off x="2514600" y="5372100"/>
            <a:ext cx="1001713" cy="185738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 rot="2396984">
            <a:off x="4259263" y="6210300"/>
            <a:ext cx="1428750" cy="214313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7" name="Line 10"/>
          <p:cNvSpPr>
            <a:spLocks noChangeShapeType="1"/>
          </p:cNvSpPr>
          <p:nvPr/>
        </p:nvSpPr>
        <p:spPr bwMode="auto">
          <a:xfrm flipH="1">
            <a:off x="1020763" y="4090988"/>
            <a:ext cx="29051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017588" y="172561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255713" y="1778000"/>
            <a:ext cx="1587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117600" y="2614613"/>
            <a:ext cx="4032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420 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>
            <a:off x="1250950" y="2898775"/>
            <a:ext cx="3175" cy="1198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2" name="Line 28"/>
          <p:cNvSpPr>
            <a:spLocks noChangeShapeType="1"/>
          </p:cNvSpPr>
          <p:nvPr/>
        </p:nvSpPr>
        <p:spPr bwMode="auto">
          <a:xfrm>
            <a:off x="1020763" y="288766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3" name="Text Box 29"/>
          <p:cNvSpPr txBox="1">
            <a:spLocks noChangeArrowheads="1"/>
          </p:cNvSpPr>
          <p:nvPr/>
        </p:nvSpPr>
        <p:spPr bwMode="auto">
          <a:xfrm>
            <a:off x="1117600" y="3813175"/>
            <a:ext cx="447675" cy="1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 179км</a:t>
            </a:r>
            <a:endParaRPr lang="ru-RU" altLang="ru-RU" sz="1700">
              <a:latin typeface="Arial" charset="0"/>
            </a:endParaRPr>
          </a:p>
        </p:txBody>
      </p:sp>
      <p:grpSp>
        <p:nvGrpSpPr>
          <p:cNvPr id="10264" name="Group 146"/>
          <p:cNvGrpSpPr>
            <a:grpSpLocks/>
          </p:cNvGrpSpPr>
          <p:nvPr/>
        </p:nvGrpSpPr>
        <p:grpSpPr bwMode="auto">
          <a:xfrm>
            <a:off x="52388" y="3149600"/>
            <a:ext cx="1050925" cy="1093788"/>
            <a:chOff x="33" y="2195"/>
            <a:chExt cx="662" cy="689"/>
          </a:xfrm>
        </p:grpSpPr>
        <p:sp>
          <p:nvSpPr>
            <p:cNvPr id="55" name="Rectangle 30"/>
            <p:cNvSpPr>
              <a:spLocks noChangeArrowheads="1"/>
            </p:cNvSpPr>
            <p:nvPr/>
          </p:nvSpPr>
          <p:spPr bwMode="auto">
            <a:xfrm>
              <a:off x="33" y="2195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10306" name="Object 9"/>
            <p:cNvGraphicFramePr>
              <a:graphicFrameLocks/>
            </p:cNvGraphicFramePr>
            <p:nvPr/>
          </p:nvGraphicFramePr>
          <p:xfrm>
            <a:off x="89" y="2552"/>
            <a:ext cx="175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6" name="Clip" r:id="rId10" imgW="1848520" imgH="2286519" progId="MS_ClipArt_Gallery.2">
                    <p:embed/>
                  </p:oleObj>
                </mc:Choice>
                <mc:Fallback>
                  <p:oleObj name="Clip" r:id="rId10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" y="2552"/>
                          <a:ext cx="175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307" name="Group 32"/>
            <p:cNvGrpSpPr>
              <a:grpSpLocks/>
            </p:cNvGrpSpPr>
            <p:nvPr/>
          </p:nvGrpSpPr>
          <p:grpSpPr bwMode="auto">
            <a:xfrm>
              <a:off x="118" y="2281"/>
              <a:ext cx="264" cy="313"/>
              <a:chOff x="240" y="2406"/>
              <a:chExt cx="417" cy="432"/>
            </a:xfrm>
          </p:grpSpPr>
          <p:sp>
            <p:nvSpPr>
              <p:cNvPr id="10312" name="Text Box 33"/>
              <p:cNvSpPr txBox="1">
                <a:spLocks noChangeArrowheads="1"/>
              </p:cNvSpPr>
              <p:nvPr/>
            </p:nvSpPr>
            <p:spPr bwMode="auto">
              <a:xfrm>
                <a:off x="240" y="2406"/>
                <a:ext cx="390" cy="171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421" tIns="30709" rIns="61421" bIns="30709">
                <a:spAutoFit/>
              </a:bodyPr>
              <a:lstStyle>
                <a:lvl1pPr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614363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ГУ МЧС</a:t>
                </a:r>
                <a:endParaRPr lang="ru-RU" altLang="ru-RU" sz="800">
                  <a:latin typeface="Arial" charset="0"/>
                </a:endParaRPr>
              </a:p>
            </p:txBody>
          </p:sp>
          <p:sp>
            <p:nvSpPr>
              <p:cNvPr id="10313" name="Line 34"/>
              <p:cNvSpPr>
                <a:spLocks noChangeShapeType="1"/>
              </p:cNvSpPr>
              <p:nvPr/>
            </p:nvSpPr>
            <p:spPr bwMode="auto">
              <a:xfrm flipH="1">
                <a:off x="299" y="2452"/>
                <a:ext cx="2" cy="3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4" name="Line 35"/>
              <p:cNvSpPr>
                <a:spLocks noChangeShapeType="1"/>
              </p:cNvSpPr>
              <p:nvPr/>
            </p:nvSpPr>
            <p:spPr bwMode="auto">
              <a:xfrm flipV="1">
                <a:off x="301" y="2596"/>
                <a:ext cx="35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5" name="Line 36"/>
              <p:cNvSpPr>
                <a:spLocks noChangeShapeType="1"/>
              </p:cNvSpPr>
              <p:nvPr/>
            </p:nvSpPr>
            <p:spPr bwMode="auto">
              <a:xfrm flipV="1">
                <a:off x="301" y="2563"/>
                <a:ext cx="334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6" name="Line 37"/>
              <p:cNvSpPr>
                <a:spLocks noChangeShapeType="1"/>
              </p:cNvSpPr>
              <p:nvPr/>
            </p:nvSpPr>
            <p:spPr bwMode="auto">
              <a:xfrm flipV="1">
                <a:off x="299" y="2454"/>
                <a:ext cx="286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7" name="Line 38"/>
              <p:cNvSpPr>
                <a:spLocks noChangeShapeType="1"/>
              </p:cNvSpPr>
              <p:nvPr/>
            </p:nvSpPr>
            <p:spPr bwMode="auto">
              <a:xfrm flipV="1">
                <a:off x="301" y="2488"/>
                <a:ext cx="30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8" name="Line 39"/>
              <p:cNvSpPr>
                <a:spLocks noChangeShapeType="1"/>
              </p:cNvSpPr>
              <p:nvPr/>
            </p:nvSpPr>
            <p:spPr bwMode="auto">
              <a:xfrm>
                <a:off x="585" y="2454"/>
                <a:ext cx="72" cy="139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308" name="Group 40"/>
            <p:cNvGrpSpPr>
              <a:grpSpLocks/>
            </p:cNvGrpSpPr>
            <p:nvPr/>
          </p:nvGrpSpPr>
          <p:grpSpPr bwMode="auto">
            <a:xfrm>
              <a:off x="583" y="2753"/>
              <a:ext cx="81" cy="70"/>
              <a:chOff x="6078" y="1964"/>
              <a:chExt cx="129" cy="96"/>
            </a:xfrm>
          </p:grpSpPr>
          <p:sp>
            <p:nvSpPr>
              <p:cNvPr id="10310" name="Oval 41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11" name="Rectangle 42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309" name="Text Box 43"/>
            <p:cNvSpPr txBox="1">
              <a:spLocks noChangeArrowheads="1"/>
            </p:cNvSpPr>
            <p:nvPr/>
          </p:nvSpPr>
          <p:spPr bwMode="auto">
            <a:xfrm>
              <a:off x="250" y="2731"/>
              <a:ext cx="335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421" tIns="30709" rIns="61421" bIns="30709">
              <a:spAutoFit/>
            </a:bodyPr>
            <a:lstStyle>
              <a:lvl1pPr defTabSz="6143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143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143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143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143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600" u="sng">
                  <a:latin typeface="Arial" charset="0"/>
                </a:rPr>
                <a:t>Краснодар</a:t>
              </a:r>
            </a:p>
          </p:txBody>
        </p:sp>
      </p:grpSp>
      <p:grpSp>
        <p:nvGrpSpPr>
          <p:cNvPr id="10265" name="Group 44"/>
          <p:cNvGrpSpPr>
            <a:grpSpLocks/>
          </p:cNvGrpSpPr>
          <p:nvPr/>
        </p:nvGrpSpPr>
        <p:grpSpPr bwMode="auto">
          <a:xfrm>
            <a:off x="200025" y="798513"/>
            <a:ext cx="717550" cy="536575"/>
            <a:chOff x="2105" y="2742"/>
            <a:chExt cx="460" cy="337"/>
          </a:xfrm>
        </p:grpSpPr>
        <p:grpSp>
          <p:nvGrpSpPr>
            <p:cNvPr id="10298" name="Group 45"/>
            <p:cNvGrpSpPr>
              <a:grpSpLocks/>
            </p:cNvGrpSpPr>
            <p:nvPr/>
          </p:nvGrpSpPr>
          <p:grpSpPr bwMode="auto">
            <a:xfrm>
              <a:off x="2120" y="2764"/>
              <a:ext cx="39" cy="315"/>
              <a:chOff x="3364" y="1709"/>
              <a:chExt cx="33" cy="406"/>
            </a:xfrm>
          </p:grpSpPr>
          <p:grpSp>
            <p:nvGrpSpPr>
              <p:cNvPr id="10300" name="Group 46"/>
              <p:cNvGrpSpPr>
                <a:grpSpLocks noChangeAspect="1"/>
              </p:cNvGrpSpPr>
              <p:nvPr/>
            </p:nvGrpSpPr>
            <p:grpSpPr bwMode="auto">
              <a:xfrm>
                <a:off x="3364" y="1709"/>
                <a:ext cx="32" cy="406"/>
                <a:chOff x="901" y="2135"/>
                <a:chExt cx="156" cy="3009"/>
              </a:xfrm>
            </p:grpSpPr>
            <p:sp>
              <p:nvSpPr>
                <p:cNvPr id="10303" name="Freeform 47"/>
                <p:cNvSpPr>
                  <a:spLocks noChangeAspect="1"/>
                </p:cNvSpPr>
                <p:nvPr/>
              </p:nvSpPr>
              <p:spPr bwMode="auto">
                <a:xfrm>
                  <a:off x="973" y="2135"/>
                  <a:ext cx="84" cy="3001"/>
                </a:xfrm>
                <a:custGeom>
                  <a:avLst/>
                  <a:gdLst>
                    <a:gd name="T0" fmla="*/ 41 w 84"/>
                    <a:gd name="T1" fmla="*/ 0 h 3001"/>
                    <a:gd name="T2" fmla="*/ 83 w 84"/>
                    <a:gd name="T3" fmla="*/ 0 h 3001"/>
                    <a:gd name="T4" fmla="*/ 83 w 84"/>
                    <a:gd name="T5" fmla="*/ 3000 h 3001"/>
                    <a:gd name="T6" fmla="*/ 0 w 84"/>
                    <a:gd name="T7" fmla="*/ 3000 h 3001"/>
                    <a:gd name="T8" fmla="*/ 41 w 84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3001"/>
                    <a:gd name="T17" fmla="*/ 84 w 84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3001">
                      <a:moveTo>
                        <a:pt x="41" y="0"/>
                      </a:moveTo>
                      <a:lnTo>
                        <a:pt x="83" y="0"/>
                      </a:lnTo>
                      <a:lnTo>
                        <a:pt x="83" y="3000"/>
                      </a:lnTo>
                      <a:lnTo>
                        <a:pt x="0" y="3000"/>
                      </a:lnTo>
                      <a:lnTo>
                        <a:pt x="4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9933"/>
                    </a:gs>
                    <a:gs pos="100000">
                      <a:srgbClr val="7A7A2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4" name="Freeform 48"/>
                <p:cNvSpPr>
                  <a:spLocks noChangeAspect="1"/>
                </p:cNvSpPr>
                <p:nvPr/>
              </p:nvSpPr>
              <p:spPr bwMode="auto">
                <a:xfrm>
                  <a:off x="901" y="2143"/>
                  <a:ext cx="121" cy="3001"/>
                </a:xfrm>
                <a:custGeom>
                  <a:avLst/>
                  <a:gdLst>
                    <a:gd name="T0" fmla="*/ 57 w 121"/>
                    <a:gd name="T1" fmla="*/ 0 h 3001"/>
                    <a:gd name="T2" fmla="*/ 111 w 121"/>
                    <a:gd name="T3" fmla="*/ 0 h 3001"/>
                    <a:gd name="T4" fmla="*/ 120 w 121"/>
                    <a:gd name="T5" fmla="*/ 3000 h 3001"/>
                    <a:gd name="T6" fmla="*/ 0 w 121"/>
                    <a:gd name="T7" fmla="*/ 3000 h 3001"/>
                    <a:gd name="T8" fmla="*/ 57 w 121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3001"/>
                    <a:gd name="T17" fmla="*/ 121 w 121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3001">
                      <a:moveTo>
                        <a:pt x="57" y="0"/>
                      </a:moveTo>
                      <a:lnTo>
                        <a:pt x="111" y="0"/>
                      </a:lnTo>
                      <a:lnTo>
                        <a:pt x="120" y="3000"/>
                      </a:lnTo>
                      <a:lnTo>
                        <a:pt x="0" y="3000"/>
                      </a:lnTo>
                      <a:lnTo>
                        <a:pt x="57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663300"/>
                    </a:gs>
                    <a:gs pos="100000">
                      <a:srgbClr val="522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301" name="Oval 49"/>
              <p:cNvSpPr>
                <a:spLocks noChangeAspect="1" noChangeArrowheads="1"/>
              </p:cNvSpPr>
              <p:nvPr/>
            </p:nvSpPr>
            <p:spPr bwMode="auto">
              <a:xfrm>
                <a:off x="3383" y="1940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02" name="Oval 50"/>
              <p:cNvSpPr>
                <a:spLocks noChangeAspect="1" noChangeArrowheads="1"/>
              </p:cNvSpPr>
              <p:nvPr/>
            </p:nvSpPr>
            <p:spPr bwMode="auto">
              <a:xfrm>
                <a:off x="3378" y="1722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pic>
          <p:nvPicPr>
            <p:cNvPr id="10299" name="Picture 51" descr="флаг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" y="2742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66" name="Group 147"/>
          <p:cNvGrpSpPr>
            <a:grpSpLocks/>
          </p:cNvGrpSpPr>
          <p:nvPr/>
        </p:nvGrpSpPr>
        <p:grpSpPr bwMode="auto">
          <a:xfrm>
            <a:off x="52388" y="785813"/>
            <a:ext cx="1050925" cy="1093787"/>
            <a:chOff x="33" y="706"/>
            <a:chExt cx="662" cy="689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3" y="706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91" name="Group 12"/>
            <p:cNvGrpSpPr>
              <a:grpSpLocks/>
            </p:cNvGrpSpPr>
            <p:nvPr/>
          </p:nvGrpSpPr>
          <p:grpSpPr bwMode="auto">
            <a:xfrm>
              <a:off x="551" y="1264"/>
              <a:ext cx="83" cy="70"/>
              <a:chOff x="6078" y="926"/>
              <a:chExt cx="129" cy="96"/>
            </a:xfrm>
          </p:grpSpPr>
          <p:sp>
            <p:nvSpPr>
              <p:cNvPr id="10296" name="Oval 13"/>
              <p:cNvSpPr>
                <a:spLocks noChangeArrowheads="1"/>
              </p:cNvSpPr>
              <p:nvPr/>
            </p:nvSpPr>
            <p:spPr bwMode="auto">
              <a:xfrm>
                <a:off x="6078" y="926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97" name="Rectangle 14"/>
              <p:cNvSpPr>
                <a:spLocks noChangeArrowheads="1"/>
              </p:cNvSpPr>
              <p:nvPr/>
            </p:nvSpPr>
            <p:spPr bwMode="auto">
              <a:xfrm>
                <a:off x="6127" y="926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92" name="Rectangle 15"/>
            <p:cNvSpPr>
              <a:spLocks noChangeArrowheads="1"/>
            </p:cNvSpPr>
            <p:nvPr/>
          </p:nvSpPr>
          <p:spPr bwMode="auto">
            <a:xfrm>
              <a:off x="66" y="1237"/>
              <a:ext cx="451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>
                  <a:latin typeface="Arial" charset="0"/>
                </a:rPr>
                <a:t>аэр. Жуковский</a:t>
              </a:r>
            </a:p>
          </p:txBody>
        </p:sp>
        <p:sp>
          <p:nvSpPr>
            <p:cNvPr id="10293" name="Rectangle 16"/>
            <p:cNvSpPr>
              <a:spLocks noChangeArrowheads="1"/>
            </p:cNvSpPr>
            <p:nvPr/>
          </p:nvSpPr>
          <p:spPr bwMode="auto">
            <a:xfrm>
              <a:off x="286" y="1050"/>
              <a:ext cx="289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МОСКВА</a:t>
              </a:r>
            </a:p>
          </p:txBody>
        </p:sp>
        <p:graphicFrame>
          <p:nvGraphicFramePr>
            <p:cNvPr id="10294" name="Object 10"/>
            <p:cNvGraphicFramePr>
              <a:graphicFrameLocks/>
            </p:cNvGraphicFramePr>
            <p:nvPr/>
          </p:nvGraphicFramePr>
          <p:xfrm>
            <a:off x="98" y="1003"/>
            <a:ext cx="174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" name="Clip" r:id="rId13" imgW="1848520" imgH="2286519" progId="MS_ClipArt_Gallery.2">
                    <p:embed/>
                  </p:oleObj>
                </mc:Choice>
                <mc:Fallback>
                  <p:oleObj name="Clip" r:id="rId13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" y="1003"/>
                          <a:ext cx="174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Text Box 52"/>
            <p:cNvSpPr txBox="1">
              <a:spLocks noChangeArrowheads="1"/>
            </p:cNvSpPr>
            <p:nvPr/>
          </p:nvSpPr>
          <p:spPr bwMode="auto">
            <a:xfrm>
              <a:off x="164" y="796"/>
              <a:ext cx="407" cy="7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617538">
                <a:defRPr/>
              </a:pPr>
              <a:r>
                <a: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ru-RU" sz="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МЧС России</a:t>
              </a:r>
            </a:p>
          </p:txBody>
        </p:sp>
      </p:grpSp>
      <p:grpSp>
        <p:nvGrpSpPr>
          <p:cNvPr id="10267" name="Group 148"/>
          <p:cNvGrpSpPr>
            <a:grpSpLocks/>
          </p:cNvGrpSpPr>
          <p:nvPr/>
        </p:nvGrpSpPr>
        <p:grpSpPr bwMode="auto">
          <a:xfrm>
            <a:off x="52388" y="1947863"/>
            <a:ext cx="1050925" cy="1092200"/>
            <a:chOff x="33" y="1438"/>
            <a:chExt cx="662" cy="688"/>
          </a:xfrm>
        </p:grpSpPr>
        <p:sp>
          <p:nvSpPr>
            <p:cNvPr id="87" name="Rectangle 22"/>
            <p:cNvSpPr>
              <a:spLocks noChangeArrowheads="1"/>
            </p:cNvSpPr>
            <p:nvPr/>
          </p:nvSpPr>
          <p:spPr bwMode="auto">
            <a:xfrm>
              <a:off x="33" y="1438"/>
              <a:ext cx="662" cy="68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75" name="Group 23"/>
            <p:cNvGrpSpPr>
              <a:grpSpLocks/>
            </p:cNvGrpSpPr>
            <p:nvPr/>
          </p:nvGrpSpPr>
          <p:grpSpPr bwMode="auto">
            <a:xfrm>
              <a:off x="551" y="1996"/>
              <a:ext cx="83" cy="68"/>
              <a:chOff x="6078" y="1964"/>
              <a:chExt cx="129" cy="96"/>
            </a:xfrm>
          </p:grpSpPr>
          <p:sp>
            <p:nvSpPr>
              <p:cNvPr id="10288" name="Oval 24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89" name="Rectangle 25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76" name="Rectangle 26"/>
            <p:cNvSpPr>
              <a:spLocks noChangeArrowheads="1"/>
            </p:cNvSpPr>
            <p:nvPr/>
          </p:nvSpPr>
          <p:spPr bwMode="auto">
            <a:xfrm>
              <a:off x="64" y="1960"/>
              <a:ext cx="456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Ростов-на-Дону</a:t>
              </a:r>
            </a:p>
          </p:txBody>
        </p:sp>
        <p:graphicFrame>
          <p:nvGraphicFramePr>
            <p:cNvPr id="10277" name="Object 11"/>
            <p:cNvGraphicFramePr>
              <a:graphicFrameLocks/>
            </p:cNvGraphicFramePr>
            <p:nvPr/>
          </p:nvGraphicFramePr>
          <p:xfrm>
            <a:off x="66" y="1742"/>
            <a:ext cx="176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8" name="Clip" r:id="rId14" imgW="1848520" imgH="2286519" progId="MS_ClipArt_Gallery.2">
                    <p:embed/>
                  </p:oleObj>
                </mc:Choice>
                <mc:Fallback>
                  <p:oleObj name="Clip" r:id="rId14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" y="1742"/>
                          <a:ext cx="176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78" name="Group 53"/>
            <p:cNvGrpSpPr>
              <a:grpSpLocks/>
            </p:cNvGrpSpPr>
            <p:nvPr/>
          </p:nvGrpSpPr>
          <p:grpSpPr bwMode="auto">
            <a:xfrm>
              <a:off x="74" y="1522"/>
              <a:ext cx="537" cy="220"/>
              <a:chOff x="2306" y="1510"/>
              <a:chExt cx="414" cy="177"/>
            </a:xfrm>
          </p:grpSpPr>
          <p:grpSp>
            <p:nvGrpSpPr>
              <p:cNvPr id="10279" name="Group 54"/>
              <p:cNvGrpSpPr>
                <a:grpSpLocks/>
              </p:cNvGrpSpPr>
              <p:nvPr/>
            </p:nvGrpSpPr>
            <p:grpSpPr bwMode="auto">
              <a:xfrm>
                <a:off x="2362" y="1510"/>
                <a:ext cx="251" cy="177"/>
                <a:chOff x="2244" y="1133"/>
                <a:chExt cx="454" cy="435"/>
              </a:xfrm>
            </p:grpSpPr>
            <p:grpSp>
              <p:nvGrpSpPr>
                <p:cNvPr id="10281" name="Group 55"/>
                <p:cNvGrpSpPr>
                  <a:grpSpLocks/>
                </p:cNvGrpSpPr>
                <p:nvPr/>
              </p:nvGrpSpPr>
              <p:grpSpPr bwMode="auto">
                <a:xfrm>
                  <a:off x="2244" y="1162"/>
                  <a:ext cx="38" cy="406"/>
                  <a:chOff x="3364" y="1709"/>
                  <a:chExt cx="33" cy="406"/>
                </a:xfrm>
              </p:grpSpPr>
              <p:grpSp>
                <p:nvGrpSpPr>
                  <p:cNvPr id="10283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64" y="1709"/>
                    <a:ext cx="32" cy="406"/>
                    <a:chOff x="901" y="2135"/>
                    <a:chExt cx="156" cy="3009"/>
                  </a:xfrm>
                </p:grpSpPr>
                <p:sp>
                  <p:nvSpPr>
                    <p:cNvPr id="10286" name="Freeform 5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73" y="2135"/>
                      <a:ext cx="84" cy="3001"/>
                    </a:xfrm>
                    <a:custGeom>
                      <a:avLst/>
                      <a:gdLst>
                        <a:gd name="T0" fmla="*/ 41 w 84"/>
                        <a:gd name="T1" fmla="*/ 0 h 3001"/>
                        <a:gd name="T2" fmla="*/ 83 w 84"/>
                        <a:gd name="T3" fmla="*/ 0 h 3001"/>
                        <a:gd name="T4" fmla="*/ 83 w 84"/>
                        <a:gd name="T5" fmla="*/ 3000 h 3001"/>
                        <a:gd name="T6" fmla="*/ 0 w 84"/>
                        <a:gd name="T7" fmla="*/ 3000 h 3001"/>
                        <a:gd name="T8" fmla="*/ 41 w 84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4"/>
                        <a:gd name="T16" fmla="*/ 0 h 3001"/>
                        <a:gd name="T17" fmla="*/ 84 w 84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4" h="3001">
                          <a:moveTo>
                            <a:pt x="41" y="0"/>
                          </a:moveTo>
                          <a:lnTo>
                            <a:pt x="83" y="0"/>
                          </a:lnTo>
                          <a:lnTo>
                            <a:pt x="83" y="3000"/>
                          </a:lnTo>
                          <a:lnTo>
                            <a:pt x="0" y="3000"/>
                          </a:lnTo>
                          <a:lnTo>
                            <a:pt x="41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99933"/>
                        </a:gs>
                        <a:gs pos="100000">
                          <a:srgbClr val="7A7A29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287" name="Freeform 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01" y="2143"/>
                      <a:ext cx="121" cy="3001"/>
                    </a:xfrm>
                    <a:custGeom>
                      <a:avLst/>
                      <a:gdLst>
                        <a:gd name="T0" fmla="*/ 57 w 121"/>
                        <a:gd name="T1" fmla="*/ 0 h 3001"/>
                        <a:gd name="T2" fmla="*/ 111 w 121"/>
                        <a:gd name="T3" fmla="*/ 0 h 3001"/>
                        <a:gd name="T4" fmla="*/ 120 w 121"/>
                        <a:gd name="T5" fmla="*/ 3000 h 3001"/>
                        <a:gd name="T6" fmla="*/ 0 w 121"/>
                        <a:gd name="T7" fmla="*/ 3000 h 3001"/>
                        <a:gd name="T8" fmla="*/ 57 w 121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3001"/>
                        <a:gd name="T17" fmla="*/ 121 w 121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3001">
                          <a:moveTo>
                            <a:pt x="57" y="0"/>
                          </a:moveTo>
                          <a:lnTo>
                            <a:pt x="111" y="0"/>
                          </a:lnTo>
                          <a:lnTo>
                            <a:pt x="120" y="3000"/>
                          </a:lnTo>
                          <a:lnTo>
                            <a:pt x="0" y="3000"/>
                          </a:lnTo>
                          <a:lnTo>
                            <a:pt x="57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663300"/>
                        </a:gs>
                        <a:gs pos="100000">
                          <a:srgbClr val="522900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0284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3" y="1940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  <p:sp>
                <p:nvSpPr>
                  <p:cNvPr id="10285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8" y="1722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</p:grpSp>
            <p:pic>
              <p:nvPicPr>
                <p:cNvPr id="10282" name="Picture 61" descr="флаг"/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5" y="1133"/>
                  <a:ext cx="453" cy="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3" name="Text Box 62"/>
              <p:cNvSpPr txBox="1">
                <a:spLocks noChangeArrowheads="1"/>
              </p:cNvSpPr>
              <p:nvPr/>
            </p:nvSpPr>
            <p:spPr bwMode="auto">
              <a:xfrm>
                <a:off x="2306" y="1548"/>
                <a:ext cx="414" cy="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617538">
                  <a:defRPr/>
                </a:pPr>
                <a:r>
                  <a:rPr lang="ru-RU" sz="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ГУ по РО</a:t>
                </a:r>
                <a:endPara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10268" name="Text Box 167"/>
          <p:cNvSpPr txBox="1">
            <a:spLocks noChangeArrowheads="1"/>
          </p:cNvSpPr>
          <p:nvPr/>
        </p:nvSpPr>
        <p:spPr bwMode="auto">
          <a:xfrm>
            <a:off x="1114425" y="1547813"/>
            <a:ext cx="5048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1520 км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70" name="AutoShape 182"/>
          <p:cNvSpPr>
            <a:spLocks noChangeArrowheads="1"/>
          </p:cNvSpPr>
          <p:nvPr/>
        </p:nvSpPr>
        <p:spPr bwMode="auto">
          <a:xfrm>
            <a:off x="1811338" y="6100763"/>
            <a:ext cx="1785937" cy="285750"/>
          </a:xfrm>
          <a:prstGeom prst="wedgeRectCallout">
            <a:avLst>
              <a:gd name="adj1" fmla="val 5167"/>
              <a:gd name="adj2" fmla="val -256449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Arial" charset="0"/>
            </a:endParaRPr>
          </a:p>
        </p:txBody>
      </p:sp>
      <p:sp>
        <p:nvSpPr>
          <p:cNvPr id="10271" name="AutoShape 182"/>
          <p:cNvSpPr>
            <a:spLocks noChangeArrowheads="1"/>
          </p:cNvSpPr>
          <p:nvPr/>
        </p:nvSpPr>
        <p:spPr bwMode="auto">
          <a:xfrm>
            <a:off x="1785938" y="6072188"/>
            <a:ext cx="1785937" cy="285750"/>
          </a:xfrm>
          <a:prstGeom prst="wedgeRectCallout">
            <a:avLst>
              <a:gd name="adj1" fmla="val 126056"/>
              <a:gd name="adj2" fmla="val 85773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</a:t>
            </a:r>
          </a:p>
        </p:txBody>
      </p:sp>
      <p:pic>
        <p:nvPicPr>
          <p:cNvPr id="10273" name="Picture 108" descr="https://encrypted-tbn3.gstatic.com/images?q=tbn:ANd9GcStCVj9dFNhF_XsMQ8hfJNML3Ar0HW6VyIZO6xQS89kjKImrq_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21" y="749302"/>
            <a:ext cx="324965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НА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ЧЕРНОМОРСКОМ ПОБЕРЕЖЬЕ КРАСНОДАРСКОГО КРАЯ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694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0" y="981075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2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1" name="Group 48"/>
          <p:cNvGrpSpPr>
            <a:grpSpLocks/>
          </p:cNvGrpSpPr>
          <p:nvPr/>
        </p:nvGrpSpPr>
        <p:grpSpPr bwMode="auto">
          <a:xfrm>
            <a:off x="7572375" y="5516563"/>
            <a:ext cx="207963" cy="233362"/>
            <a:chOff x="3168" y="192"/>
            <a:chExt cx="528" cy="672"/>
          </a:xfrm>
        </p:grpSpPr>
        <p:sp>
          <p:nvSpPr>
            <p:cNvPr id="11388" name="Line 49"/>
            <p:cNvSpPr>
              <a:spLocks noChangeShapeType="1"/>
            </p:cNvSpPr>
            <p:nvPr/>
          </p:nvSpPr>
          <p:spPr bwMode="auto">
            <a:xfrm>
              <a:off x="3168" y="192"/>
              <a:ext cx="0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89" name="Line 50"/>
            <p:cNvSpPr>
              <a:spLocks noChangeShapeType="1"/>
            </p:cNvSpPr>
            <p:nvPr/>
          </p:nvSpPr>
          <p:spPr bwMode="auto">
            <a:xfrm>
              <a:off x="3168" y="192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0" name="Line 51"/>
            <p:cNvSpPr>
              <a:spLocks noChangeShapeType="1"/>
            </p:cNvSpPr>
            <p:nvPr/>
          </p:nvSpPr>
          <p:spPr bwMode="auto">
            <a:xfrm flipV="1">
              <a:off x="3168" y="480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1" name="Line 52"/>
            <p:cNvSpPr>
              <a:spLocks noChangeShapeType="1"/>
            </p:cNvSpPr>
            <p:nvPr/>
          </p:nvSpPr>
          <p:spPr bwMode="auto">
            <a:xfrm>
              <a:off x="3696" y="288"/>
              <a:ext cx="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2" name="Freeform 53"/>
          <p:cNvSpPr>
            <a:spLocks/>
          </p:cNvSpPr>
          <p:nvPr/>
        </p:nvSpPr>
        <p:spPr bwMode="auto">
          <a:xfrm>
            <a:off x="7578725" y="5526088"/>
            <a:ext cx="192088" cy="115887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5276" tIns="32639" rIns="65276" bIns="32639"/>
          <a:lstStyle/>
          <a:p>
            <a:endParaRPr lang="ru-RU"/>
          </a:p>
        </p:txBody>
      </p:sp>
      <p:sp>
        <p:nvSpPr>
          <p:cNvPr id="11273" name="Text Box 54"/>
          <p:cNvSpPr txBox="1">
            <a:spLocks noChangeArrowheads="1"/>
          </p:cNvSpPr>
          <p:nvPr/>
        </p:nvSpPr>
        <p:spPr bwMode="auto">
          <a:xfrm>
            <a:off x="7524750" y="5516563"/>
            <a:ext cx="24606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571" tIns="21787" rIns="43571" bIns="21787">
            <a:spAutoFit/>
          </a:bodyPr>
          <a:lstStyle>
            <a:lvl1pPr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>
                <a:latin typeface="Arial" charset="0"/>
              </a:rPr>
              <a:t> ПЧ</a:t>
            </a:r>
            <a:endParaRPr lang="ru-RU" altLang="ru-RU" sz="1300">
              <a:latin typeface="Arial" charset="0"/>
            </a:endParaRPr>
          </a:p>
        </p:txBody>
      </p: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38" y="2420938"/>
            <a:ext cx="257175" cy="233362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3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2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7" name="Group 397"/>
          <p:cNvGrpSpPr>
            <a:grpSpLocks/>
          </p:cNvGrpSpPr>
          <p:nvPr/>
        </p:nvGrpSpPr>
        <p:grpSpPr bwMode="auto">
          <a:xfrm>
            <a:off x="7308850" y="5229225"/>
            <a:ext cx="255588" cy="233363"/>
            <a:chOff x="578" y="-479"/>
            <a:chExt cx="226" cy="206"/>
          </a:xfrm>
        </p:grpSpPr>
        <p:grpSp>
          <p:nvGrpSpPr>
            <p:cNvPr id="1136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6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3" y="3573463"/>
            <a:ext cx="255587" cy="233362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9" name="Group 397"/>
          <p:cNvGrpSpPr>
            <a:grpSpLocks/>
          </p:cNvGrpSpPr>
          <p:nvPr/>
        </p:nvGrpSpPr>
        <p:grpSpPr bwMode="auto">
          <a:xfrm>
            <a:off x="7740650" y="4652963"/>
            <a:ext cx="255588" cy="233362"/>
            <a:chOff x="578" y="-479"/>
            <a:chExt cx="226" cy="206"/>
          </a:xfrm>
        </p:grpSpPr>
        <p:grpSp>
          <p:nvGrpSpPr>
            <p:cNvPr id="1134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80" name="Group 397"/>
          <p:cNvGrpSpPr>
            <a:grpSpLocks/>
          </p:cNvGrpSpPr>
          <p:nvPr/>
        </p:nvGrpSpPr>
        <p:grpSpPr bwMode="auto">
          <a:xfrm>
            <a:off x="7524750" y="4365625"/>
            <a:ext cx="255588" cy="233363"/>
            <a:chOff x="578" y="-479"/>
            <a:chExt cx="226" cy="206"/>
          </a:xfrm>
        </p:grpSpPr>
        <p:grpSp>
          <p:nvGrpSpPr>
            <p:cNvPr id="1133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38" y="2103438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5" name="Rectangle 111"/>
          <p:cNvSpPr>
            <a:spLocks noChangeArrowheads="1"/>
          </p:cNvSpPr>
          <p:nvPr/>
        </p:nvSpPr>
        <p:spPr bwMode="auto">
          <a:xfrm>
            <a:off x="0" y="692150"/>
            <a:ext cx="2484438" cy="1081088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</a:t>
            </a:r>
            <a:r>
              <a:rPr lang="ru-RU" altLang="ru-RU" sz="1000">
                <a:latin typeface="Arial" charset="0"/>
              </a:rPr>
              <a:t>15, численностью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45172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11</a:t>
            </a:r>
            <a:endParaRPr lang="ru-RU" altLang="ru-RU" sz="1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8" y="5876925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8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876925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5" y="1844675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844675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0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5" y="4518025"/>
          <a:ext cx="303213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1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518025"/>
                        <a:ext cx="303213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2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88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3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88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0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4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0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5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0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3" y="1773238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0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0" y="6237288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5" y="50133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5" y="65246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0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38" y="2133600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0" y="5949950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5" y="62372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0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38" y="90805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0" y="17002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0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3" y="5661025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0" y="1125538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6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25538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7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8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5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1318" name="Group 223"/>
          <p:cNvGrpSpPr>
            <a:grpSpLocks/>
          </p:cNvGrpSpPr>
          <p:nvPr/>
        </p:nvGrpSpPr>
        <p:grpSpPr bwMode="auto">
          <a:xfrm>
            <a:off x="7307263" y="4076700"/>
            <a:ext cx="2089150" cy="27813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324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1325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133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26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27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1328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329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330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0" name="Clip" r:id="rId18" imgW="403250" imgH="226771" progId="MS_ClipArt_Gallery.2">
                    <p:embed/>
                  </p:oleObj>
                </mc:Choice>
                <mc:Fallback>
                  <p:oleObj name="Clip" r:id="rId18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1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32" name="Rectangle 200"/>
            <p:cNvSpPr>
              <a:spLocks noChangeArrowheads="1"/>
            </p:cNvSpPr>
            <p:nvPr/>
          </p:nvSpPr>
          <p:spPr bwMode="auto">
            <a:xfrm>
              <a:off x="5511" y="25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333" name="Text Box 47"/>
            <p:cNvSpPr txBox="1">
              <a:spLocks noChangeArrowheads="1"/>
            </p:cNvSpPr>
            <p:nvPr/>
          </p:nvSpPr>
          <p:spPr bwMode="auto">
            <a:xfrm>
              <a:off x="5919" y="2477"/>
              <a:ext cx="81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1334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704233"/>
              </p:ext>
            </p:extLst>
          </p:nvPr>
        </p:nvGraphicFramePr>
        <p:xfrm>
          <a:off x="-36512" y="5265676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1" name="Document" r:id="rId19" imgW="4144744" imgH="2255564" progId="Word.Document.8">
                  <p:embed/>
                </p:oleObj>
              </mc:Choice>
              <mc:Fallback>
                <p:oleObj name="Document" r:id="rId19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6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НОВОРОССИЙСК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5" y="2565400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38" y="2420938"/>
            <a:ext cx="257175" cy="233362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8"/>
            <a:ext cx="255588" cy="233362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3" y="2997200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5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88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3"/>
            <a:ext cx="6018212" cy="5630862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0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1" name="Rectangle 111"/>
          <p:cNvSpPr>
            <a:spLocks noChangeArrowheads="1"/>
          </p:cNvSpPr>
          <p:nvPr/>
        </p:nvSpPr>
        <p:spPr bwMode="auto">
          <a:xfrm>
            <a:off x="7235825" y="2924944"/>
            <a:ext cx="1908175" cy="1511300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пожарной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4</a:t>
            </a:r>
            <a:r>
              <a:rPr lang="ru-RU" altLang="ru-RU" sz="1000">
                <a:latin typeface="Arial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численностью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1374 чел.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</a:t>
            </a:r>
            <a:endParaRPr lang="ru-RU" altLang="ru-RU" sz="10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3" y="5949950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949950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38" y="4292600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292600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443663" y="5661025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0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5" y="36449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0" y="1196975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3" y="12684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5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8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2316" name="Group 167"/>
          <p:cNvGrpSpPr>
            <a:grpSpLocks/>
          </p:cNvGrpSpPr>
          <p:nvPr/>
        </p:nvGrpSpPr>
        <p:grpSpPr bwMode="auto">
          <a:xfrm>
            <a:off x="7235825" y="4508500"/>
            <a:ext cx="2160588" cy="23495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348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2349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235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50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51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2352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2353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2354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3" name="Clip" r:id="rId11" imgW="403250" imgH="226771" progId="MS_ClipArt_Gallery.2">
                    <p:embed/>
                  </p:oleObj>
                </mc:Choice>
                <mc:Fallback>
                  <p:oleObj name="Clip" r:id="rId1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55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2356" name="Rectangle 200"/>
            <p:cNvSpPr>
              <a:spLocks noChangeArrowheads="1"/>
            </p:cNvSpPr>
            <p:nvPr/>
          </p:nvSpPr>
          <p:spPr bwMode="auto">
            <a:xfrm>
              <a:off x="5511" y="24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2357" name="Text Box 47"/>
            <p:cNvSpPr txBox="1">
              <a:spLocks noChangeArrowheads="1"/>
            </p:cNvSpPr>
            <p:nvPr/>
          </p:nvSpPr>
          <p:spPr bwMode="auto">
            <a:xfrm>
              <a:off x="5882" y="2383"/>
              <a:ext cx="81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2358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pic>
        <p:nvPicPr>
          <p:cNvPr id="12345" name="Picture 149" descr="https://encrypted-tbn0.gstatic.com/images?q=tbn:ANd9GcSEy2zPcnmarkfZohDe4gOtgEMUlTeMgD5jVmODz2RRzLjdhnW12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66" y="773487"/>
            <a:ext cx="3631134" cy="207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ГЕЛЕНДЖИК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66535"/>
            <a:ext cx="4341021" cy="15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8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38" y="5949950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38" y="5805488"/>
            <a:ext cx="257175" cy="233362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0" y="5734050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3" y="3068638"/>
            <a:ext cx="257175" cy="233362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38" y="3789363"/>
            <a:ext cx="257175" cy="233362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88" y="3068638"/>
            <a:ext cx="257175" cy="233362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5" y="5157788"/>
            <a:ext cx="257175" cy="233362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5" y="2636838"/>
            <a:ext cx="257175" cy="233362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5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0"/>
            <a:ext cx="1296988" cy="320675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1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0"/>
            <a:ext cx="1225550" cy="320675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8"/>
            <a:ext cx="2520950" cy="2305050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0" name="Line 103"/>
          <p:cNvSpPr>
            <a:spLocks noChangeShapeType="1"/>
          </p:cNvSpPr>
          <p:nvPr/>
        </p:nvSpPr>
        <p:spPr bwMode="auto">
          <a:xfrm flipH="1">
            <a:off x="4356100" y="4581525"/>
            <a:ext cx="1295400" cy="1439863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1" name="Line 104"/>
          <p:cNvSpPr>
            <a:spLocks noChangeShapeType="1"/>
          </p:cNvSpPr>
          <p:nvPr/>
        </p:nvSpPr>
        <p:spPr bwMode="auto">
          <a:xfrm>
            <a:off x="3492500" y="3644900"/>
            <a:ext cx="792163" cy="2232025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88"/>
            <a:ext cx="1225550" cy="320675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5"/>
            <a:ext cx="1225550" cy="320675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0" y="4292600"/>
            <a:ext cx="1368425" cy="320675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6" name="Rectangle 111"/>
          <p:cNvSpPr>
            <a:spLocks noChangeArrowheads="1"/>
          </p:cNvSpPr>
          <p:nvPr/>
        </p:nvSpPr>
        <p:spPr bwMode="auto">
          <a:xfrm>
            <a:off x="0" y="692150"/>
            <a:ext cx="2555875" cy="1152525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Площадь Туапсинского района – 2326,4 кв.км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1</a:t>
            </a:r>
            <a:r>
              <a:rPr lang="ru-RU" altLang="ru-RU" sz="1000">
                <a:latin typeface="Arial" charset="0"/>
              </a:rPr>
              <a:t>5, численностью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 351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</a:t>
            </a:r>
            <a:r>
              <a:rPr lang="ru-RU" altLang="ru-RU" sz="1000">
                <a:latin typeface="Arial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 - 2</a:t>
            </a:r>
          </a:p>
        </p:txBody>
      </p:sp>
      <p:graphicFrame>
        <p:nvGraphicFramePr>
          <p:cNvPr id="2235" name="Group 187"/>
          <p:cNvGraphicFramePr>
            <a:graphicFrameLocks noGrp="1"/>
          </p:cNvGraphicFramePr>
          <p:nvPr/>
        </p:nvGraphicFramePr>
        <p:xfrm>
          <a:off x="5940425" y="692150"/>
          <a:ext cx="3195638" cy="2227275"/>
        </p:xfrm>
        <a:graphic>
          <a:graphicData uri="http://schemas.openxmlformats.org/drawingml/2006/table">
            <a:tbl>
              <a:tblPr/>
              <a:tblGrid>
                <a:gridCol w="208262"/>
                <a:gridCol w="879387"/>
                <a:gridCol w="655571"/>
                <a:gridCol w="649223"/>
                <a:gridCol w="419058"/>
                <a:gridCol w="384137"/>
              </a:tblGrid>
              <a:tr h="33525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 (тыс.га)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по целевому назначению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защитные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Эксплуатацион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Пшишское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Джубгское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иных категорий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Туапсинское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5" y="3573463"/>
            <a:ext cx="1368425" cy="320675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0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3" y="2852738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852738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38" y="4581525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581525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0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0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38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5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5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5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0" y="2852738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0"/>
            <a:ext cx="1524000" cy="320675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177800" y="2133600"/>
            <a:ext cx="1225550" cy="576263"/>
          </a:xfrm>
          <a:prstGeom prst="wedgeRectCallout">
            <a:avLst>
              <a:gd name="adj1" fmla="val -16190"/>
              <a:gd name="adj2" fmla="val 185537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0" y="60928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3" y="49418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5" y="2636838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2987675" y="1557338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3410" name="Group 182"/>
          <p:cNvGrpSpPr>
            <a:grpSpLocks/>
          </p:cNvGrpSpPr>
          <p:nvPr/>
        </p:nvGrpSpPr>
        <p:grpSpPr bwMode="auto">
          <a:xfrm>
            <a:off x="0" y="4121150"/>
            <a:ext cx="2195513" cy="2736850"/>
            <a:chOff x="-1202" y="2387"/>
            <a:chExt cx="1465" cy="1724"/>
          </a:xfrm>
        </p:grpSpPr>
        <p:grpSp>
          <p:nvGrpSpPr>
            <p:cNvPr id="13454" name="Group 181"/>
            <p:cNvGrpSpPr>
              <a:grpSpLocks/>
            </p:cNvGrpSpPr>
            <p:nvPr/>
          </p:nvGrpSpPr>
          <p:grpSpPr bwMode="auto">
            <a:xfrm>
              <a:off x="-1202" y="2387"/>
              <a:ext cx="1465" cy="1724"/>
              <a:chOff x="-885" y="2341"/>
              <a:chExt cx="1465" cy="1724"/>
            </a:xfrm>
          </p:grpSpPr>
          <p:sp>
            <p:nvSpPr>
              <p:cNvPr id="29776" name="Rectangle 36"/>
              <p:cNvSpPr>
                <a:spLocks noChangeArrowheads="1"/>
              </p:cNvSpPr>
              <p:nvPr/>
            </p:nvSpPr>
            <p:spPr bwMode="auto">
              <a:xfrm>
                <a:off x="-885" y="2341"/>
                <a:ext cx="1442" cy="17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52" tIns="45676" rIns="91352" bIns="45676" anchor="ctr"/>
              <a:lstStyle/>
              <a:p>
                <a:pPr defTabSz="912813">
                  <a:defRPr/>
                </a:pPr>
                <a:endParaRPr lang="ru-RU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-829" y="2341"/>
                <a:ext cx="13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Условные обозначения</a:t>
                </a:r>
              </a:p>
            </p:txBody>
          </p:sp>
          <p:grpSp>
            <p:nvGrpSpPr>
              <p:cNvPr id="13460" name="Group 397"/>
              <p:cNvGrpSpPr>
                <a:grpSpLocks/>
              </p:cNvGrpSpPr>
              <p:nvPr/>
            </p:nvGrpSpPr>
            <p:grpSpPr bwMode="auto">
              <a:xfrm>
                <a:off x="-863" y="2477"/>
                <a:ext cx="163" cy="299"/>
                <a:chOff x="578" y="-479"/>
                <a:chExt cx="226" cy="206"/>
              </a:xfrm>
            </p:grpSpPr>
            <p:grpSp>
              <p:nvGrpSpPr>
                <p:cNvPr id="13469" name="Group 48"/>
                <p:cNvGrpSpPr>
                  <a:grpSpLocks/>
                </p:cNvGrpSpPr>
                <p:nvPr/>
              </p:nvGrpSpPr>
              <p:grpSpPr bwMode="auto">
                <a:xfrm>
                  <a:off x="620" y="-479"/>
                  <a:ext cx="184" cy="206"/>
                  <a:chOff x="3168" y="192"/>
                  <a:chExt cx="528" cy="672"/>
                </a:xfrm>
              </p:grpSpPr>
              <p:sp>
                <p:nvSpPr>
                  <p:cNvPr id="1347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0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4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480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88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470" name="Freeform 53"/>
                <p:cNvSpPr>
                  <a:spLocks/>
                </p:cNvSpPr>
                <p:nvPr/>
              </p:nvSpPr>
              <p:spPr bwMode="auto">
                <a:xfrm>
                  <a:off x="626" y="-471"/>
                  <a:ext cx="169" cy="103"/>
                </a:xfrm>
                <a:custGeom>
                  <a:avLst/>
                  <a:gdLst>
                    <a:gd name="T0" fmla="*/ 0 w 291"/>
                    <a:gd name="T1" fmla="*/ 0 h 159"/>
                    <a:gd name="T2" fmla="*/ 0 w 291"/>
                    <a:gd name="T3" fmla="*/ 1 h 159"/>
                    <a:gd name="T4" fmla="*/ 1 w 291"/>
                    <a:gd name="T5" fmla="*/ 1 h 159"/>
                    <a:gd name="T6" fmla="*/ 1 w 291"/>
                    <a:gd name="T7" fmla="*/ 1 h 159"/>
                    <a:gd name="T8" fmla="*/ 0 w 291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159"/>
                    <a:gd name="T17" fmla="*/ 291 w 291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65276" tIns="32639" rIns="65276" bIns="32639"/>
                <a:lstStyle/>
                <a:p>
                  <a:endParaRPr lang="ru-RU"/>
                </a:p>
              </p:txBody>
            </p:sp>
            <p:sp>
              <p:nvSpPr>
                <p:cNvPr id="13471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78" y="-479"/>
                  <a:ext cx="218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3571" tIns="21787" rIns="43571" bIns="21787">
                  <a:spAutoFit/>
                </a:bodyPr>
                <a:lstStyle>
                  <a:lvl1pPr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defTabSz="652463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600">
                      <a:latin typeface="Arial" charset="0"/>
                    </a:rPr>
                    <a:t> ПЧ</a:t>
                  </a:r>
                  <a:endParaRPr lang="ru-RU" altLang="ru-RU" sz="1300">
                    <a:latin typeface="Arial" charset="0"/>
                  </a:endParaRPr>
                </a:p>
              </p:txBody>
            </p:sp>
          </p:grpSp>
          <p:sp>
            <p:nvSpPr>
              <p:cNvPr id="13461" name="Rectangle 91"/>
              <p:cNvSpPr>
                <a:spLocks noChangeArrowheads="1"/>
              </p:cNvSpPr>
              <p:nvPr/>
            </p:nvSpPr>
            <p:spPr bwMode="auto">
              <a:xfrm>
                <a:off x="-749" y="2795"/>
                <a:ext cx="90" cy="9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3462" name="Freeform 92"/>
              <p:cNvSpPr>
                <a:spLocks/>
              </p:cNvSpPr>
              <p:nvPr/>
            </p:nvSpPr>
            <p:spPr bwMode="auto">
              <a:xfrm rot="-1827933">
                <a:off x="-753" y="3022"/>
                <a:ext cx="163" cy="159"/>
              </a:xfrm>
              <a:custGeom>
                <a:avLst/>
                <a:gdLst>
                  <a:gd name="T0" fmla="*/ 2147483647 w 162"/>
                  <a:gd name="T1" fmla="*/ 2147483647 h 78"/>
                  <a:gd name="T2" fmla="*/ 2147483647 w 162"/>
                  <a:gd name="T3" fmla="*/ 2147483647 h 78"/>
                  <a:gd name="T4" fmla="*/ 0 w 162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78"/>
                  <a:gd name="T11" fmla="*/ 162 w 162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78">
                    <a:moveTo>
                      <a:pt x="162" y="78"/>
                    </a:moveTo>
                    <a:cubicBezTo>
                      <a:pt x="157" y="46"/>
                      <a:pt x="115" y="70"/>
                      <a:pt x="108" y="30"/>
                    </a:cubicBezTo>
                    <a:cubicBezTo>
                      <a:pt x="104" y="7"/>
                      <a:pt x="0" y="23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63" name="Freeform 93"/>
              <p:cNvSpPr>
                <a:spLocks/>
              </p:cNvSpPr>
              <p:nvPr/>
            </p:nvSpPr>
            <p:spPr bwMode="auto">
              <a:xfrm rot="3789163">
                <a:off x="-845" y="3250"/>
                <a:ext cx="367" cy="183"/>
              </a:xfrm>
              <a:custGeom>
                <a:avLst/>
                <a:gdLst>
                  <a:gd name="T0" fmla="*/ 2147483647 w 90"/>
                  <a:gd name="T1" fmla="*/ 0 h 276"/>
                  <a:gd name="T2" fmla="*/ 2147483647 w 90"/>
                  <a:gd name="T3" fmla="*/ 4820357 h 276"/>
                  <a:gd name="T4" fmla="*/ 2147483647 w 90"/>
                  <a:gd name="T5" fmla="*/ 4820357 h 276"/>
                  <a:gd name="T6" fmla="*/ 0 w 90"/>
                  <a:gd name="T7" fmla="*/ 4820357 h 2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276"/>
                  <a:gd name="T14" fmla="*/ 90 w 90"/>
                  <a:gd name="T15" fmla="*/ 276 h 2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276">
                    <a:moveTo>
                      <a:pt x="66" y="0"/>
                    </a:moveTo>
                    <a:cubicBezTo>
                      <a:pt x="73" y="88"/>
                      <a:pt x="90" y="168"/>
                      <a:pt x="27" y="231"/>
                    </a:cubicBezTo>
                    <a:cubicBezTo>
                      <a:pt x="19" y="254"/>
                      <a:pt x="31" y="227"/>
                      <a:pt x="15" y="246"/>
                    </a:cubicBezTo>
                    <a:cubicBezTo>
                      <a:pt x="8" y="254"/>
                      <a:pt x="8" y="268"/>
                      <a:pt x="0" y="276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3464" name="Text Box 47"/>
              <p:cNvSpPr txBox="1">
                <a:spLocks noChangeArrowheads="1"/>
              </p:cNvSpPr>
              <p:nvPr/>
            </p:nvSpPr>
            <p:spPr bwMode="auto">
              <a:xfrm>
                <a:off x="-527" y="2750"/>
                <a:ext cx="105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место забора воды</a:t>
                </a:r>
              </a:p>
            </p:txBody>
          </p:sp>
          <p:graphicFrame>
            <p:nvGraphicFramePr>
              <p:cNvPr id="13465" name="Object 170"/>
              <p:cNvGraphicFramePr>
                <a:graphicFrameLocks noChangeAspect="1"/>
              </p:cNvGraphicFramePr>
              <p:nvPr/>
            </p:nvGraphicFramePr>
            <p:xfrm>
              <a:off x="-797" y="3521"/>
              <a:ext cx="275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17" name="Clip" r:id="rId14" imgW="403250" imgH="226771" progId="MS_ClipArt_Gallery.2">
                      <p:embed/>
                    </p:oleObj>
                  </mc:Choice>
                  <mc:Fallback>
                    <p:oleObj name="Clip" r:id="rId14" imgW="403250" imgH="226771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97" y="3521"/>
                            <a:ext cx="275" cy="1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466" name="Text Box 47"/>
              <p:cNvSpPr txBox="1">
                <a:spLocks noChangeArrowheads="1"/>
              </p:cNvSpPr>
              <p:nvPr/>
            </p:nvSpPr>
            <p:spPr bwMode="auto">
              <a:xfrm>
                <a:off x="-445" y="3521"/>
                <a:ext cx="96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зона возможного лесного пожара</a:t>
                </a:r>
              </a:p>
            </p:txBody>
          </p:sp>
          <p:sp>
            <p:nvSpPr>
              <p:cNvPr id="13467" name="Rectangle 179"/>
              <p:cNvSpPr>
                <a:spLocks noChangeArrowheads="1"/>
              </p:cNvSpPr>
              <p:nvPr/>
            </p:nvSpPr>
            <p:spPr bwMode="auto">
              <a:xfrm>
                <a:off x="-794" y="3838"/>
                <a:ext cx="363" cy="1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prstShdw prst="shdw17" dist="17961" dir="2700000">
                  <a:srgbClr val="999999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800">
                    <a:latin typeface="Arial" charset="0"/>
                    <a:cs typeface="Times New Roman" pitchFamily="18" charset="0"/>
                  </a:rPr>
                  <a:t>н.п. Пляхо</a:t>
                </a:r>
                <a:r>
                  <a:rPr lang="ru-RU" altLang="ru-RU" sz="90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3468" name="Text Box 47"/>
              <p:cNvSpPr txBox="1">
                <a:spLocks noChangeArrowheads="1"/>
              </p:cNvSpPr>
              <p:nvPr/>
            </p:nvSpPr>
            <p:spPr bwMode="auto">
              <a:xfrm>
                <a:off x="-386" y="3748"/>
                <a:ext cx="966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населенный пункт, попадающий в зону лесного пожара</a:t>
                </a:r>
              </a:p>
            </p:txBody>
          </p:sp>
        </p:grpSp>
        <p:sp>
          <p:nvSpPr>
            <p:cNvPr id="13455" name="Text Box 47"/>
            <p:cNvSpPr txBox="1">
              <a:spLocks noChangeArrowheads="1"/>
            </p:cNvSpPr>
            <p:nvPr/>
          </p:nvSpPr>
          <p:spPr bwMode="auto">
            <a:xfrm>
              <a:off x="-839" y="2568"/>
              <a:ext cx="108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пожарная часть</a:t>
              </a:r>
            </a:p>
          </p:txBody>
        </p:sp>
        <p:sp>
          <p:nvSpPr>
            <p:cNvPr id="13456" name="Text Box 47"/>
            <p:cNvSpPr txBox="1">
              <a:spLocks noChangeArrowheads="1"/>
            </p:cNvSpPr>
            <p:nvPr/>
          </p:nvSpPr>
          <p:spPr bwMode="auto">
            <a:xfrm>
              <a:off x="-839" y="3249"/>
              <a:ext cx="108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 b="1">
                  <a:latin typeface="Arial" charset="0"/>
                </a:rPr>
                <a:t>- </a:t>
              </a:r>
              <a:r>
                <a:rPr lang="ru-RU" altLang="ru-RU" sz="1000">
                  <a:latin typeface="Arial" charset="0"/>
                </a:rPr>
                <a:t>Дороги противопожарного назначения</a:t>
              </a:r>
            </a:p>
          </p:txBody>
        </p:sp>
        <p:sp>
          <p:nvSpPr>
            <p:cNvPr id="13457" name="Text Box 47"/>
            <p:cNvSpPr txBox="1">
              <a:spLocks noChangeArrowheads="1"/>
            </p:cNvSpPr>
            <p:nvPr/>
          </p:nvSpPr>
          <p:spPr bwMode="auto">
            <a:xfrm>
              <a:off x="-794" y="3067"/>
              <a:ext cx="104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маршрут эвакуации</a:t>
              </a:r>
            </a:p>
          </p:txBody>
        </p:sp>
      </p:grp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cxnSp>
        <p:nvCxnSpPr>
          <p:cNvPr id="129" name="Прямая со стрелкой 128"/>
          <p:cNvCxnSpPr/>
          <p:nvPr/>
        </p:nvCxnSpPr>
        <p:spPr>
          <a:xfrm>
            <a:off x="-857250" y="550068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Полилиния 134"/>
          <p:cNvSpPr/>
          <p:nvPr/>
        </p:nvSpPr>
        <p:spPr>
          <a:xfrm>
            <a:off x="4824413" y="1181100"/>
            <a:ext cx="503237" cy="1244600"/>
          </a:xfrm>
          <a:custGeom>
            <a:avLst/>
            <a:gdLst>
              <a:gd name="connsiteX0" fmla="*/ 395817 w 503767"/>
              <a:gd name="connsiteY0" fmla="*/ 1244600 h 1244600"/>
              <a:gd name="connsiteX1" fmla="*/ 484717 w 503767"/>
              <a:gd name="connsiteY1" fmla="*/ 1028700 h 1244600"/>
              <a:gd name="connsiteX2" fmla="*/ 281517 w 503767"/>
              <a:gd name="connsiteY2" fmla="*/ 812800 h 1244600"/>
              <a:gd name="connsiteX3" fmla="*/ 65617 w 503767"/>
              <a:gd name="connsiteY3" fmla="*/ 635000 h 1244600"/>
              <a:gd name="connsiteX4" fmla="*/ 2117 w 503767"/>
              <a:gd name="connsiteY4" fmla="*/ 457200 h 1244600"/>
              <a:gd name="connsiteX5" fmla="*/ 78317 w 503767"/>
              <a:gd name="connsiteY5" fmla="*/ 228600 h 1244600"/>
              <a:gd name="connsiteX6" fmla="*/ 78317 w 503767"/>
              <a:gd name="connsiteY6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767" h="1244600">
                <a:moveTo>
                  <a:pt x="395817" y="1244600"/>
                </a:moveTo>
                <a:cubicBezTo>
                  <a:pt x="449792" y="1172633"/>
                  <a:pt x="503767" y="1100667"/>
                  <a:pt x="484717" y="1028700"/>
                </a:cubicBezTo>
                <a:cubicBezTo>
                  <a:pt x="465667" y="956733"/>
                  <a:pt x="351367" y="878417"/>
                  <a:pt x="281517" y="812800"/>
                </a:cubicBezTo>
                <a:cubicBezTo>
                  <a:pt x="211667" y="747183"/>
                  <a:pt x="112184" y="694267"/>
                  <a:pt x="65617" y="635000"/>
                </a:cubicBezTo>
                <a:cubicBezTo>
                  <a:pt x="19050" y="575733"/>
                  <a:pt x="0" y="524933"/>
                  <a:pt x="2117" y="457200"/>
                </a:cubicBezTo>
                <a:cubicBezTo>
                  <a:pt x="4234" y="389467"/>
                  <a:pt x="65617" y="304800"/>
                  <a:pt x="78317" y="228600"/>
                </a:cubicBezTo>
                <a:cubicBezTo>
                  <a:pt x="91017" y="152400"/>
                  <a:pt x="84667" y="76200"/>
                  <a:pt x="78317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6" name="Полилиния 135"/>
          <p:cNvSpPr/>
          <p:nvPr/>
        </p:nvSpPr>
        <p:spPr>
          <a:xfrm>
            <a:off x="698500" y="3022600"/>
            <a:ext cx="546100" cy="14288"/>
          </a:xfrm>
          <a:custGeom>
            <a:avLst/>
            <a:gdLst>
              <a:gd name="connsiteX0" fmla="*/ 546100 w 546100"/>
              <a:gd name="connsiteY0" fmla="*/ 0 h 14817"/>
              <a:gd name="connsiteX1" fmla="*/ 152400 w 546100"/>
              <a:gd name="connsiteY1" fmla="*/ 12700 h 14817"/>
              <a:gd name="connsiteX2" fmla="*/ 0 w 546100"/>
              <a:gd name="connsiteY2" fmla="*/ 12700 h 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100" h="14817">
                <a:moveTo>
                  <a:pt x="546100" y="0"/>
                </a:moveTo>
                <a:lnTo>
                  <a:pt x="152400" y="12700"/>
                </a:lnTo>
                <a:cubicBezTo>
                  <a:pt x="61383" y="14817"/>
                  <a:pt x="30691" y="13758"/>
                  <a:pt x="0" y="1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7" name="Полилиния 136"/>
          <p:cNvSpPr/>
          <p:nvPr/>
        </p:nvSpPr>
        <p:spPr>
          <a:xfrm>
            <a:off x="914400" y="3124200"/>
            <a:ext cx="1714500" cy="977900"/>
          </a:xfrm>
          <a:custGeom>
            <a:avLst/>
            <a:gdLst>
              <a:gd name="connsiteX0" fmla="*/ 1714500 w 1714500"/>
              <a:gd name="connsiteY0" fmla="*/ 977900 h 977900"/>
              <a:gd name="connsiteX1" fmla="*/ 1435100 w 1714500"/>
              <a:gd name="connsiteY1" fmla="*/ 863600 h 977900"/>
              <a:gd name="connsiteX2" fmla="*/ 1219200 w 1714500"/>
              <a:gd name="connsiteY2" fmla="*/ 596900 h 977900"/>
              <a:gd name="connsiteX3" fmla="*/ 800100 w 1714500"/>
              <a:gd name="connsiteY3" fmla="*/ 342900 h 977900"/>
              <a:gd name="connsiteX4" fmla="*/ 393700 w 1714500"/>
              <a:gd name="connsiteY4" fmla="*/ 177800 h 977900"/>
              <a:gd name="connsiteX5" fmla="*/ 0 w 1714500"/>
              <a:gd name="connsiteY5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0" h="977900">
                <a:moveTo>
                  <a:pt x="1714500" y="977900"/>
                </a:moveTo>
                <a:cubicBezTo>
                  <a:pt x="1616075" y="952500"/>
                  <a:pt x="1517650" y="927100"/>
                  <a:pt x="1435100" y="863600"/>
                </a:cubicBezTo>
                <a:cubicBezTo>
                  <a:pt x="1352550" y="800100"/>
                  <a:pt x="1325033" y="683683"/>
                  <a:pt x="1219200" y="596900"/>
                </a:cubicBezTo>
                <a:cubicBezTo>
                  <a:pt x="1113367" y="510117"/>
                  <a:pt x="937683" y="412750"/>
                  <a:pt x="800100" y="342900"/>
                </a:cubicBezTo>
                <a:cubicBezTo>
                  <a:pt x="662517" y="273050"/>
                  <a:pt x="527050" y="234950"/>
                  <a:pt x="393700" y="177800"/>
                </a:cubicBezTo>
                <a:cubicBezTo>
                  <a:pt x="260350" y="120650"/>
                  <a:pt x="130175" y="60325"/>
                  <a:pt x="0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3073400" y="4762500"/>
            <a:ext cx="1282700" cy="1300163"/>
          </a:xfrm>
          <a:custGeom>
            <a:avLst/>
            <a:gdLst>
              <a:gd name="connsiteX0" fmla="*/ 0 w 1282700"/>
              <a:gd name="connsiteY0" fmla="*/ 0 h 1299633"/>
              <a:gd name="connsiteX1" fmla="*/ 139700 w 1282700"/>
              <a:gd name="connsiteY1" fmla="*/ 139700 h 1299633"/>
              <a:gd name="connsiteX2" fmla="*/ 406400 w 1282700"/>
              <a:gd name="connsiteY2" fmla="*/ 419100 h 1299633"/>
              <a:gd name="connsiteX3" fmla="*/ 762000 w 1282700"/>
              <a:gd name="connsiteY3" fmla="*/ 520700 h 1299633"/>
              <a:gd name="connsiteX4" fmla="*/ 990600 w 1282700"/>
              <a:gd name="connsiteY4" fmla="*/ 800100 h 1299633"/>
              <a:gd name="connsiteX5" fmla="*/ 1181100 w 1282700"/>
              <a:gd name="connsiteY5" fmla="*/ 1219200 h 1299633"/>
              <a:gd name="connsiteX6" fmla="*/ 1282700 w 1282700"/>
              <a:gd name="connsiteY6" fmla="*/ 1282700 h 129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2700" h="1299633">
                <a:moveTo>
                  <a:pt x="0" y="0"/>
                </a:moveTo>
                <a:cubicBezTo>
                  <a:pt x="35983" y="35983"/>
                  <a:pt x="71967" y="69850"/>
                  <a:pt x="139700" y="139700"/>
                </a:cubicBezTo>
                <a:cubicBezTo>
                  <a:pt x="207433" y="209550"/>
                  <a:pt x="302683" y="355600"/>
                  <a:pt x="406400" y="419100"/>
                </a:cubicBezTo>
                <a:cubicBezTo>
                  <a:pt x="510117" y="482600"/>
                  <a:pt x="664633" y="457200"/>
                  <a:pt x="762000" y="520700"/>
                </a:cubicBezTo>
                <a:cubicBezTo>
                  <a:pt x="859367" y="584200"/>
                  <a:pt x="920750" y="683683"/>
                  <a:pt x="990600" y="800100"/>
                </a:cubicBezTo>
                <a:cubicBezTo>
                  <a:pt x="1060450" y="916517"/>
                  <a:pt x="1132417" y="1138767"/>
                  <a:pt x="1181100" y="1219200"/>
                </a:cubicBezTo>
                <a:cubicBezTo>
                  <a:pt x="1229783" y="1299633"/>
                  <a:pt x="1256241" y="1291166"/>
                  <a:pt x="1282700" y="128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924300" y="566102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5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ТУАПСИНСКИЙ РАЙОН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4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" descr="Должанская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32138" y="1844675"/>
          <a:ext cx="3825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0" name="CorelDRAW" r:id="rId4" imgW="382905" imgH="379095" progId="CorelDRAW.Graphic.13">
                  <p:embed/>
                </p:oleObj>
              </mc:Choice>
              <mc:Fallback>
                <p:oleObj name="CorelDRAW" r:id="rId4" imgW="382905" imgH="37909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844675"/>
                        <a:ext cx="38258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10"/>
          <p:cNvSpPr txBox="1">
            <a:spLocks noChangeArrowheads="1"/>
          </p:cNvSpPr>
          <p:nvPr/>
        </p:nvSpPr>
        <p:spPr bwMode="auto">
          <a:xfrm rot="3086881">
            <a:off x="182563" y="263366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Азовское море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 rot="-1177552">
            <a:off x="3578225" y="1909763"/>
            <a:ext cx="2938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Таганрогский залив</a:t>
            </a:r>
          </a:p>
        </p:txBody>
      </p:sp>
      <p:graphicFrame>
        <p:nvGraphicFramePr>
          <p:cNvPr id="5337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80023"/>
              </p:ext>
            </p:extLst>
          </p:nvPr>
        </p:nvGraphicFramePr>
        <p:xfrm>
          <a:off x="0" y="5727436"/>
          <a:ext cx="4067944" cy="1157948"/>
        </p:xfrm>
        <a:graphic>
          <a:graphicData uri="http://schemas.openxmlformats.org/drawingml/2006/table">
            <a:tbl>
              <a:tblPr/>
              <a:tblGrid>
                <a:gridCol w="1115616"/>
                <a:gridCol w="1872208"/>
                <a:gridCol w="1080120"/>
              </a:tblGrid>
              <a:tr h="503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муниципального образования, км</a:t>
                      </a:r>
                      <a:r>
                        <a:rPr kumimoji="0" lang="ru-RU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8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 Должанское сельское поселение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21,477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Каневское участковое лесничество государственного учреждения Краснодарского края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по лесу расснодарского края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449</a:t>
                      </a: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3112" name="Rectangle 344"/>
          <p:cNvSpPr>
            <a:spLocks noChangeArrowheads="1"/>
          </p:cNvSpPr>
          <p:nvPr/>
        </p:nvSpPr>
        <p:spPr bwMode="auto">
          <a:xfrm>
            <a:off x="6588224" y="1551382"/>
            <a:ext cx="2555875" cy="9810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В зоне риска высокой пожарной </a:t>
            </a:r>
          </a:p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опасности находятся:</a:t>
            </a:r>
          </a:p>
          <a:p>
            <a:pPr>
              <a:defRPr/>
            </a:pPr>
            <a:r>
              <a:rPr lang="ru-RU" sz="900"/>
              <a:t>населенные пункты– </a:t>
            </a:r>
            <a:r>
              <a:rPr lang="ru-RU" sz="1000"/>
              <a:t>1 (Должанская)</a:t>
            </a:r>
          </a:p>
          <a:p>
            <a:pPr>
              <a:defRPr/>
            </a:pPr>
            <a:r>
              <a:rPr lang="ru-RU" sz="900"/>
              <a:t>Объекты экономики – </a:t>
            </a:r>
            <a:r>
              <a:rPr lang="ru-RU" sz="1000"/>
              <a:t>0</a:t>
            </a:r>
            <a:endParaRPr lang="ru-RU" sz="800"/>
          </a:p>
          <a:p>
            <a:pPr>
              <a:defRPr/>
            </a:pPr>
            <a:r>
              <a:rPr lang="ru-RU" sz="900"/>
              <a:t>ПОО – </a:t>
            </a:r>
            <a:r>
              <a:rPr lang="ru-RU" sz="1000"/>
              <a:t>0</a:t>
            </a:r>
          </a:p>
        </p:txBody>
      </p:sp>
      <p:sp>
        <p:nvSpPr>
          <p:cNvPr id="14358" name="AutoShape 9"/>
          <p:cNvSpPr>
            <a:spLocks noChangeArrowheads="1"/>
          </p:cNvSpPr>
          <p:nvPr/>
        </p:nvSpPr>
        <p:spPr bwMode="auto">
          <a:xfrm flipH="1">
            <a:off x="3851275" y="1196975"/>
            <a:ext cx="1584325" cy="506413"/>
          </a:xfrm>
          <a:prstGeom prst="wedgeRectCallout">
            <a:avLst>
              <a:gd name="adj1" fmla="val 80759"/>
              <a:gd name="adj2" fmla="val 117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sp>
        <p:nvSpPr>
          <p:cNvPr id="14359" name="Полилиния 19"/>
          <p:cNvSpPr>
            <a:spLocks noChangeArrowheads="1"/>
          </p:cNvSpPr>
          <p:nvPr/>
        </p:nvSpPr>
        <p:spPr bwMode="auto">
          <a:xfrm>
            <a:off x="3548063" y="2706688"/>
            <a:ext cx="1063625" cy="1755775"/>
          </a:xfrm>
          <a:custGeom>
            <a:avLst/>
            <a:gdLst>
              <a:gd name="T0" fmla="*/ 73836 w 1063074"/>
              <a:gd name="T1" fmla="*/ 36630 h 1755648"/>
              <a:gd name="T2" fmla="*/ 0 w 1063074"/>
              <a:gd name="T3" fmla="*/ 305196 h 1755648"/>
              <a:gd name="T4" fmla="*/ 12300 w 1063074"/>
              <a:gd name="T5" fmla="*/ 647022 h 1755648"/>
              <a:gd name="T6" fmla="*/ 110754 w 1063074"/>
              <a:gd name="T7" fmla="*/ 793506 h 1755648"/>
              <a:gd name="T8" fmla="*/ 258431 w 1063074"/>
              <a:gd name="T9" fmla="*/ 1232994 h 1755648"/>
              <a:gd name="T10" fmla="*/ 406105 w 1063074"/>
              <a:gd name="T11" fmla="*/ 1538190 h 1755648"/>
              <a:gd name="T12" fmla="*/ 406105 w 1063074"/>
              <a:gd name="T13" fmla="*/ 1587030 h 1755648"/>
              <a:gd name="T14" fmla="*/ 418412 w 1063074"/>
              <a:gd name="T15" fmla="*/ 1757934 h 1755648"/>
              <a:gd name="T16" fmla="*/ 529169 w 1063074"/>
              <a:gd name="T17" fmla="*/ 1574820 h 1755648"/>
              <a:gd name="T18" fmla="*/ 652231 w 1063074"/>
              <a:gd name="T19" fmla="*/ 1208584 h 1755648"/>
              <a:gd name="T20" fmla="*/ 664536 w 1063074"/>
              <a:gd name="T21" fmla="*/ 1159752 h 1755648"/>
              <a:gd name="T22" fmla="*/ 738373 w 1063074"/>
              <a:gd name="T23" fmla="*/ 1025460 h 1755648"/>
              <a:gd name="T24" fmla="*/ 750680 w 1063074"/>
              <a:gd name="T25" fmla="*/ 976638 h 1755648"/>
              <a:gd name="T26" fmla="*/ 799904 w 1063074"/>
              <a:gd name="T27" fmla="*/ 964428 h 1755648"/>
              <a:gd name="T28" fmla="*/ 836823 w 1063074"/>
              <a:gd name="T29" fmla="*/ 940008 h 1755648"/>
              <a:gd name="T30" fmla="*/ 935273 w 1063074"/>
              <a:gd name="T31" fmla="*/ 769104 h 1755648"/>
              <a:gd name="T32" fmla="*/ 1058337 w 1063074"/>
              <a:gd name="T33" fmla="*/ 708054 h 1755648"/>
              <a:gd name="T34" fmla="*/ 1070643 w 1063074"/>
              <a:gd name="T35" fmla="*/ 659232 h 1755648"/>
              <a:gd name="T36" fmla="*/ 1046028 w 1063074"/>
              <a:gd name="T37" fmla="*/ 622602 h 1755648"/>
              <a:gd name="T38" fmla="*/ 910660 w 1063074"/>
              <a:gd name="T39" fmla="*/ 537150 h 1755648"/>
              <a:gd name="T40" fmla="*/ 861434 w 1063074"/>
              <a:gd name="T41" fmla="*/ 500520 h 1755648"/>
              <a:gd name="T42" fmla="*/ 775291 w 1063074"/>
              <a:gd name="T43" fmla="*/ 476100 h 1755648"/>
              <a:gd name="T44" fmla="*/ 726067 w 1063074"/>
              <a:gd name="T45" fmla="*/ 451698 h 1755648"/>
              <a:gd name="T46" fmla="*/ 676842 w 1063074"/>
              <a:gd name="T47" fmla="*/ 415068 h 1755648"/>
              <a:gd name="T48" fmla="*/ 603006 w 1063074"/>
              <a:gd name="T49" fmla="*/ 378438 h 1755648"/>
              <a:gd name="T50" fmla="*/ 566087 w 1063074"/>
              <a:gd name="T51" fmla="*/ 354036 h 1755648"/>
              <a:gd name="T52" fmla="*/ 492249 w 1063074"/>
              <a:gd name="T53" fmla="*/ 317406 h 1755648"/>
              <a:gd name="T54" fmla="*/ 418412 w 1063074"/>
              <a:gd name="T55" fmla="*/ 268566 h 1755648"/>
              <a:gd name="T56" fmla="*/ 381493 w 1063074"/>
              <a:gd name="T57" fmla="*/ 231954 h 1755648"/>
              <a:gd name="T58" fmla="*/ 332269 w 1063074"/>
              <a:gd name="T59" fmla="*/ 207534 h 1755648"/>
              <a:gd name="T60" fmla="*/ 295351 w 1063074"/>
              <a:gd name="T61" fmla="*/ 170904 h 1755648"/>
              <a:gd name="T62" fmla="*/ 233818 w 1063074"/>
              <a:gd name="T63" fmla="*/ 146502 h 1755648"/>
              <a:gd name="T64" fmla="*/ 159981 w 1063074"/>
              <a:gd name="T65" fmla="*/ 85452 h 1755648"/>
              <a:gd name="T66" fmla="*/ 73836 w 1063074"/>
              <a:gd name="T67" fmla="*/ 36630 h 17556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63074"/>
              <a:gd name="T103" fmla="*/ 0 h 1755648"/>
              <a:gd name="T104" fmla="*/ 1063074 w 1063074"/>
              <a:gd name="T105" fmla="*/ 1755648 h 175564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63074" h="1755648">
                <a:moveTo>
                  <a:pt x="73152" y="36576"/>
                </a:moveTo>
                <a:cubicBezTo>
                  <a:pt x="46736" y="73152"/>
                  <a:pt x="0" y="203849"/>
                  <a:pt x="0" y="304800"/>
                </a:cubicBezTo>
                <a:cubicBezTo>
                  <a:pt x="12504" y="629914"/>
                  <a:pt x="12192" y="516050"/>
                  <a:pt x="12192" y="646176"/>
                </a:cubicBezTo>
                <a:cubicBezTo>
                  <a:pt x="99584" y="795990"/>
                  <a:pt x="41077" y="792480"/>
                  <a:pt x="109728" y="792480"/>
                </a:cubicBezTo>
                <a:cubicBezTo>
                  <a:pt x="257350" y="1223044"/>
                  <a:pt x="256032" y="1068832"/>
                  <a:pt x="256032" y="1231392"/>
                </a:cubicBezTo>
                <a:cubicBezTo>
                  <a:pt x="324376" y="1355655"/>
                  <a:pt x="388875" y="1415040"/>
                  <a:pt x="402336" y="1536192"/>
                </a:cubicBezTo>
                <a:cubicBezTo>
                  <a:pt x="404131" y="1552349"/>
                  <a:pt x="402336" y="1568704"/>
                  <a:pt x="402336" y="1584960"/>
                </a:cubicBezTo>
                <a:lnTo>
                  <a:pt x="414528" y="1755648"/>
                </a:lnTo>
                <a:cubicBezTo>
                  <a:pt x="513976" y="1569182"/>
                  <a:pt x="442976" y="1572768"/>
                  <a:pt x="524256" y="1572768"/>
                </a:cubicBezTo>
                <a:cubicBezTo>
                  <a:pt x="564896" y="1450848"/>
                  <a:pt x="615007" y="1331686"/>
                  <a:pt x="646176" y="1207008"/>
                </a:cubicBezTo>
                <a:lnTo>
                  <a:pt x="658368" y="1158240"/>
                </a:lnTo>
                <a:cubicBezTo>
                  <a:pt x="682752" y="1113536"/>
                  <a:pt x="709986" y="1070272"/>
                  <a:pt x="731520" y="1024128"/>
                </a:cubicBezTo>
                <a:cubicBezTo>
                  <a:pt x="738606" y="1008944"/>
                  <a:pt x="731864" y="987208"/>
                  <a:pt x="743712" y="975360"/>
                </a:cubicBezTo>
                <a:cubicBezTo>
                  <a:pt x="755560" y="963512"/>
                  <a:pt x="776224" y="967232"/>
                  <a:pt x="792480" y="963168"/>
                </a:cubicBezTo>
                <a:lnTo>
                  <a:pt x="829056" y="938784"/>
                </a:lnTo>
                <a:cubicBezTo>
                  <a:pt x="933763" y="794812"/>
                  <a:pt x="926592" y="859948"/>
                  <a:pt x="926592" y="768096"/>
                </a:cubicBezTo>
                <a:cubicBezTo>
                  <a:pt x="1021857" y="700050"/>
                  <a:pt x="976976" y="707136"/>
                  <a:pt x="1048512" y="707136"/>
                </a:cubicBezTo>
                <a:cubicBezTo>
                  <a:pt x="1052576" y="690880"/>
                  <a:pt x="1063074" y="674956"/>
                  <a:pt x="1060704" y="658368"/>
                </a:cubicBezTo>
                <a:cubicBezTo>
                  <a:pt x="1058632" y="643862"/>
                  <a:pt x="1036320" y="621792"/>
                  <a:pt x="1036320" y="621792"/>
                </a:cubicBezTo>
                <a:cubicBezTo>
                  <a:pt x="991616" y="593344"/>
                  <a:pt x="946297" y="565840"/>
                  <a:pt x="902208" y="536448"/>
                </a:cubicBezTo>
                <a:cubicBezTo>
                  <a:pt x="885301" y="525176"/>
                  <a:pt x="871939" y="508280"/>
                  <a:pt x="853440" y="499872"/>
                </a:cubicBezTo>
                <a:cubicBezTo>
                  <a:pt x="826506" y="487629"/>
                  <a:pt x="795901" y="485599"/>
                  <a:pt x="768096" y="475488"/>
                </a:cubicBezTo>
                <a:cubicBezTo>
                  <a:pt x="751015" y="469277"/>
                  <a:pt x="734740" y="460737"/>
                  <a:pt x="719328" y="451104"/>
                </a:cubicBezTo>
                <a:cubicBezTo>
                  <a:pt x="702097" y="440334"/>
                  <a:pt x="670560" y="414528"/>
                  <a:pt x="670560" y="414528"/>
                </a:cubicBezTo>
                <a:cubicBezTo>
                  <a:pt x="646176" y="402336"/>
                  <a:pt x="621239" y="391192"/>
                  <a:pt x="597408" y="377952"/>
                </a:cubicBezTo>
                <a:cubicBezTo>
                  <a:pt x="584599" y="370836"/>
                  <a:pt x="573554" y="360838"/>
                  <a:pt x="560832" y="353568"/>
                </a:cubicBezTo>
                <a:lnTo>
                  <a:pt x="487680" y="316992"/>
                </a:lnTo>
                <a:cubicBezTo>
                  <a:pt x="463296" y="300736"/>
                  <a:pt x="437661" y="286216"/>
                  <a:pt x="414528" y="268224"/>
                </a:cubicBezTo>
                <a:cubicBezTo>
                  <a:pt x="400918" y="257638"/>
                  <a:pt x="391982" y="241670"/>
                  <a:pt x="377952" y="231648"/>
                </a:cubicBezTo>
                <a:cubicBezTo>
                  <a:pt x="363163" y="221084"/>
                  <a:pt x="343973" y="217828"/>
                  <a:pt x="329184" y="207264"/>
                </a:cubicBezTo>
                <a:cubicBezTo>
                  <a:pt x="315154" y="197242"/>
                  <a:pt x="307229" y="179826"/>
                  <a:pt x="292608" y="170688"/>
                </a:cubicBezTo>
                <a:cubicBezTo>
                  <a:pt x="274049" y="159089"/>
                  <a:pt x="231648" y="146304"/>
                  <a:pt x="231648" y="146304"/>
                </a:cubicBezTo>
                <a:cubicBezTo>
                  <a:pt x="207264" y="125984"/>
                  <a:pt x="180940" y="107788"/>
                  <a:pt x="158496" y="85344"/>
                </a:cubicBezTo>
                <a:cubicBezTo>
                  <a:pt x="144128" y="70976"/>
                  <a:pt x="99568" y="0"/>
                  <a:pt x="73152" y="36576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4360" name="Object 41"/>
          <p:cNvGraphicFramePr>
            <a:graphicFrameLocks noChangeAspect="1"/>
          </p:cNvGraphicFramePr>
          <p:nvPr/>
        </p:nvGraphicFramePr>
        <p:xfrm>
          <a:off x="3714750" y="352425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1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52425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61" name="Group 1277"/>
          <p:cNvGrpSpPr>
            <a:grpSpLocks/>
          </p:cNvGrpSpPr>
          <p:nvPr/>
        </p:nvGrpSpPr>
        <p:grpSpPr bwMode="auto">
          <a:xfrm>
            <a:off x="5000625" y="4643438"/>
            <a:ext cx="642938" cy="533400"/>
            <a:chOff x="2831" y="4238"/>
            <a:chExt cx="78" cy="87"/>
          </a:xfrm>
        </p:grpSpPr>
        <p:sp>
          <p:nvSpPr>
            <p:cNvPr id="14477" name="Line 1278"/>
            <p:cNvSpPr>
              <a:spLocks noChangeShapeType="1"/>
            </p:cNvSpPr>
            <p:nvPr/>
          </p:nvSpPr>
          <p:spPr bwMode="auto">
            <a:xfrm>
              <a:off x="2831" y="4268"/>
              <a:ext cx="0" cy="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8" name="AutoShape 1279"/>
            <p:cNvSpPr>
              <a:spLocks noChangeArrowheads="1"/>
            </p:cNvSpPr>
            <p:nvPr/>
          </p:nvSpPr>
          <p:spPr bwMode="auto">
            <a:xfrm rot="-5400000">
              <a:off x="2842" y="4227"/>
              <a:ext cx="56" cy="78"/>
            </a:xfrm>
            <a:prstGeom prst="flowChartManualOperation">
              <a:avLst/>
            </a:prstGeom>
            <a:solidFill>
              <a:srgbClr val="9933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vert="eaVert" wrap="none" lIns="126823" tIns="63418" rIns="126823" bIns="63418" anchor="ctr"/>
            <a:lstStyle>
              <a:lvl1pPr defTabSz="14747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747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747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747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747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">
                  <a:latin typeface="Arial" charset="0"/>
                </a:rPr>
                <a:t> </a:t>
              </a:r>
              <a:r>
                <a:rPr lang="ru-RU" altLang="ru-RU" sz="500" b="1">
                  <a:latin typeface="Arial" charset="0"/>
                </a:rPr>
                <a:t>ВПО</a:t>
              </a:r>
            </a:p>
          </p:txBody>
        </p:sp>
      </p:grpSp>
      <p:sp>
        <p:nvSpPr>
          <p:cNvPr id="14362" name="Text Box 6"/>
          <p:cNvSpPr txBox="1">
            <a:spLocks noChangeArrowheads="1"/>
          </p:cNvSpPr>
          <p:nvPr/>
        </p:nvSpPr>
        <p:spPr bwMode="auto">
          <a:xfrm>
            <a:off x="5651500" y="692150"/>
            <a:ext cx="3500436" cy="830997"/>
          </a:xfrm>
          <a:prstGeom prst="rect">
            <a:avLst/>
          </a:prstGeom>
          <a:solidFill>
            <a:srgbClr val="FFEE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</a:rPr>
              <a:t>Забор воды для нужд пожаротушения может осуществляться из естественных водоемов: Ейский лиман, Таганрогский залив, </a:t>
            </a:r>
            <a:r>
              <a:rPr lang="ru-RU" altLang="ru-RU" sz="1200" dirty="0" smtClean="0">
                <a:latin typeface="Times New Roman" pitchFamily="18" charset="0"/>
              </a:rPr>
              <a:t>Азовское море.</a:t>
            </a:r>
            <a:endParaRPr lang="ru-RU" altLang="ru-RU" sz="1200" dirty="0">
              <a:latin typeface="Times New Roman" pitchFamily="18" charset="0"/>
            </a:endParaRPr>
          </a:p>
        </p:txBody>
      </p:sp>
      <p:sp>
        <p:nvSpPr>
          <p:cNvPr id="14363" name="Freeform 59"/>
          <p:cNvSpPr>
            <a:spLocks/>
          </p:cNvSpPr>
          <p:nvPr/>
        </p:nvSpPr>
        <p:spPr bwMode="auto">
          <a:xfrm>
            <a:off x="2268538" y="2060575"/>
            <a:ext cx="1366837" cy="3455988"/>
          </a:xfrm>
          <a:custGeom>
            <a:avLst/>
            <a:gdLst>
              <a:gd name="T0" fmla="*/ 2147483647 w 861"/>
              <a:gd name="T1" fmla="*/ 2147483647 h 2177"/>
              <a:gd name="T2" fmla="*/ 2147483647 w 861"/>
              <a:gd name="T3" fmla="*/ 2147483647 h 2177"/>
              <a:gd name="T4" fmla="*/ 2147483647 w 861"/>
              <a:gd name="T5" fmla="*/ 2147483647 h 2177"/>
              <a:gd name="T6" fmla="*/ 2147483647 w 861"/>
              <a:gd name="T7" fmla="*/ 2147483647 h 2177"/>
              <a:gd name="T8" fmla="*/ 2147483647 w 861"/>
              <a:gd name="T9" fmla="*/ 2147483647 h 2177"/>
              <a:gd name="T10" fmla="*/ 2147483647 w 861"/>
              <a:gd name="T11" fmla="*/ 2147483647 h 2177"/>
              <a:gd name="T12" fmla="*/ 2147483647 w 861"/>
              <a:gd name="T13" fmla="*/ 2147483647 h 2177"/>
              <a:gd name="T14" fmla="*/ 2147483647 w 861"/>
              <a:gd name="T15" fmla="*/ 2147483647 h 2177"/>
              <a:gd name="T16" fmla="*/ 2147483647 w 861"/>
              <a:gd name="T17" fmla="*/ 2147483647 h 2177"/>
              <a:gd name="T18" fmla="*/ 2147483647 w 861"/>
              <a:gd name="T19" fmla="*/ 2147483647 h 2177"/>
              <a:gd name="T20" fmla="*/ 2147483647 w 861"/>
              <a:gd name="T21" fmla="*/ 2147483647 h 2177"/>
              <a:gd name="T22" fmla="*/ 2147483647 w 861"/>
              <a:gd name="T23" fmla="*/ 2147483647 h 2177"/>
              <a:gd name="T24" fmla="*/ 2147483647 w 861"/>
              <a:gd name="T25" fmla="*/ 2147483647 h 2177"/>
              <a:gd name="T26" fmla="*/ 2147483647 w 861"/>
              <a:gd name="T27" fmla="*/ 2147483647 h 2177"/>
              <a:gd name="T28" fmla="*/ 2147483647 w 861"/>
              <a:gd name="T29" fmla="*/ 2147483647 h 2177"/>
              <a:gd name="T30" fmla="*/ 2147483647 w 861"/>
              <a:gd name="T31" fmla="*/ 2147483647 h 2177"/>
              <a:gd name="T32" fmla="*/ 2147483647 w 861"/>
              <a:gd name="T33" fmla="*/ 2147483647 h 2177"/>
              <a:gd name="T34" fmla="*/ 2147483647 w 861"/>
              <a:gd name="T35" fmla="*/ 2147483647 h 2177"/>
              <a:gd name="T36" fmla="*/ 0 w 861"/>
              <a:gd name="T37" fmla="*/ 0 h 2177"/>
              <a:gd name="T38" fmla="*/ 2147483647 w 861"/>
              <a:gd name="T39" fmla="*/ 2147483647 h 2177"/>
              <a:gd name="T40" fmla="*/ 2147483647 w 861"/>
              <a:gd name="T41" fmla="*/ 2147483647 h 2177"/>
              <a:gd name="T42" fmla="*/ 2147483647 w 861"/>
              <a:gd name="T43" fmla="*/ 2147483647 h 2177"/>
              <a:gd name="T44" fmla="*/ 2147483647 w 861"/>
              <a:gd name="T45" fmla="*/ 2147483647 h 2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1"/>
              <a:gd name="T70" fmla="*/ 0 h 2177"/>
              <a:gd name="T71" fmla="*/ 861 w 861"/>
              <a:gd name="T72" fmla="*/ 2177 h 2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1" h="2177">
                <a:moveTo>
                  <a:pt x="408" y="544"/>
                </a:moveTo>
                <a:lnTo>
                  <a:pt x="453" y="726"/>
                </a:lnTo>
                <a:lnTo>
                  <a:pt x="589" y="998"/>
                </a:lnTo>
                <a:lnTo>
                  <a:pt x="680" y="1406"/>
                </a:lnTo>
                <a:lnTo>
                  <a:pt x="680" y="1588"/>
                </a:lnTo>
                <a:lnTo>
                  <a:pt x="771" y="1769"/>
                </a:lnTo>
                <a:lnTo>
                  <a:pt x="816" y="1996"/>
                </a:lnTo>
                <a:lnTo>
                  <a:pt x="861" y="2087"/>
                </a:lnTo>
                <a:lnTo>
                  <a:pt x="861" y="2177"/>
                </a:lnTo>
                <a:lnTo>
                  <a:pt x="771" y="2177"/>
                </a:lnTo>
                <a:lnTo>
                  <a:pt x="680" y="1951"/>
                </a:lnTo>
                <a:lnTo>
                  <a:pt x="589" y="1588"/>
                </a:lnTo>
                <a:lnTo>
                  <a:pt x="502" y="1353"/>
                </a:lnTo>
                <a:lnTo>
                  <a:pt x="362" y="1089"/>
                </a:lnTo>
                <a:lnTo>
                  <a:pt x="347" y="894"/>
                </a:lnTo>
                <a:lnTo>
                  <a:pt x="226" y="681"/>
                </a:lnTo>
                <a:lnTo>
                  <a:pt x="181" y="408"/>
                </a:lnTo>
                <a:lnTo>
                  <a:pt x="136" y="272"/>
                </a:lnTo>
                <a:lnTo>
                  <a:pt x="0" y="0"/>
                </a:lnTo>
                <a:lnTo>
                  <a:pt x="181" y="91"/>
                </a:lnTo>
                <a:lnTo>
                  <a:pt x="317" y="318"/>
                </a:lnTo>
                <a:lnTo>
                  <a:pt x="408" y="454"/>
                </a:lnTo>
                <a:lnTo>
                  <a:pt x="408" y="544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64" name="AutoShape 9"/>
          <p:cNvSpPr>
            <a:spLocks noChangeArrowheads="1"/>
          </p:cNvSpPr>
          <p:nvPr/>
        </p:nvSpPr>
        <p:spPr bwMode="auto">
          <a:xfrm>
            <a:off x="695326" y="1414463"/>
            <a:ext cx="1584325" cy="577850"/>
          </a:xfrm>
          <a:prstGeom prst="wedgeRectCallout">
            <a:avLst>
              <a:gd name="adj1" fmla="val 67537"/>
              <a:gd name="adj2" fmla="val 107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graphicFrame>
        <p:nvGraphicFramePr>
          <p:cNvPr id="14365" name="Object 8"/>
          <p:cNvGraphicFramePr>
            <a:graphicFrameLocks noChangeAspect="1"/>
          </p:cNvGraphicFramePr>
          <p:nvPr/>
        </p:nvGraphicFramePr>
        <p:xfrm>
          <a:off x="2843213" y="2636838"/>
          <a:ext cx="38258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" name="CorelDRAW" r:id="rId8" imgW="382905" imgH="379095" progId="CorelDRAW.Graphic.14">
                  <p:embed/>
                </p:oleObj>
              </mc:Choice>
              <mc:Fallback>
                <p:oleObj name="CorelDRAW" r:id="rId8" imgW="382905" imgH="379095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36838"/>
                        <a:ext cx="382587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1" name="Group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794349"/>
              </p:ext>
            </p:extLst>
          </p:nvPr>
        </p:nvGraphicFramePr>
        <p:xfrm>
          <a:off x="4427984" y="6165304"/>
          <a:ext cx="3859213" cy="642938"/>
        </p:xfrm>
        <a:graphic>
          <a:graphicData uri="http://schemas.openxmlformats.org/drawingml/2006/table">
            <a:tbl>
              <a:tblPr/>
              <a:tblGrid>
                <a:gridCol w="1763713"/>
                <a:gridCol w="1550987"/>
                <a:gridCol w="544513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Наименование лечебного учреждения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Адрес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Количество коек</a:t>
                      </a:r>
                      <a:endParaRPr kumimoji="0" 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Должанская Участковая больница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ст. Должанская, ул. Октябрьская, 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4416" name="Group 202"/>
          <p:cNvGrpSpPr>
            <a:grpSpLocks/>
          </p:cNvGrpSpPr>
          <p:nvPr/>
        </p:nvGrpSpPr>
        <p:grpSpPr bwMode="auto">
          <a:xfrm>
            <a:off x="5076825" y="5734050"/>
            <a:ext cx="533400" cy="377825"/>
            <a:chOff x="1066" y="2387"/>
            <a:chExt cx="255" cy="216"/>
          </a:xfrm>
        </p:grpSpPr>
        <p:sp>
          <p:nvSpPr>
            <p:cNvPr id="14474" name="AutoShape 203"/>
            <p:cNvSpPr>
              <a:spLocks noChangeArrowheads="1"/>
            </p:cNvSpPr>
            <p:nvPr/>
          </p:nvSpPr>
          <p:spPr bwMode="auto">
            <a:xfrm>
              <a:off x="1066" y="2387"/>
              <a:ext cx="255" cy="8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5" name="Rectangle 204"/>
            <p:cNvSpPr>
              <a:spLocks noChangeArrowheads="1"/>
            </p:cNvSpPr>
            <p:nvPr/>
          </p:nvSpPr>
          <p:spPr bwMode="auto">
            <a:xfrm>
              <a:off x="1066" y="2469"/>
              <a:ext cx="255" cy="1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6" name="AutoShape 20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164" y="2405"/>
              <a:ext cx="60" cy="55"/>
            </a:xfrm>
            <a:prstGeom prst="plus">
              <a:avLst>
                <a:gd name="adj" fmla="val 40875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  <p:sp>
        <p:nvSpPr>
          <p:cNvPr id="14417" name="Rectangle 206"/>
          <p:cNvSpPr>
            <a:spLocks noChangeArrowheads="1"/>
          </p:cNvSpPr>
          <p:nvPr/>
        </p:nvSpPr>
        <p:spPr bwMode="auto">
          <a:xfrm>
            <a:off x="5651500" y="5734050"/>
            <a:ext cx="433388" cy="360363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6631" tIns="28315" rIns="56631" bIns="28315" anchor="ctr"/>
          <a:lstStyle>
            <a:lvl1pPr defTabSz="5667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6673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6673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6673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6673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u="sng">
                <a:latin typeface="Times New Roman" pitchFamily="18" charset="0"/>
              </a:rPr>
              <a:t>УБ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Times New Roman" pitchFamily="18" charset="0"/>
              </a:rPr>
              <a:t>20</a:t>
            </a:r>
          </a:p>
        </p:txBody>
      </p:sp>
      <p:sp>
        <p:nvSpPr>
          <p:cNvPr id="14418" name="Rectangle 178"/>
          <p:cNvSpPr>
            <a:spLocks noChangeArrowheads="1"/>
          </p:cNvSpPr>
          <p:nvPr/>
        </p:nvSpPr>
        <p:spPr bwMode="auto">
          <a:xfrm>
            <a:off x="4859338" y="5229225"/>
            <a:ext cx="1439862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Должанская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4419" name="Group 107"/>
          <p:cNvGrpSpPr>
            <a:grpSpLocks/>
          </p:cNvGrpSpPr>
          <p:nvPr/>
        </p:nvGrpSpPr>
        <p:grpSpPr bwMode="auto">
          <a:xfrm>
            <a:off x="4415" y="3932727"/>
            <a:ext cx="2147888" cy="1583998"/>
            <a:chOff x="-677" y="2137"/>
            <a:chExt cx="1353" cy="1489"/>
          </a:xfrm>
        </p:grpSpPr>
        <p:sp>
          <p:nvSpPr>
            <p:cNvPr id="14460" name="Rectangle 561"/>
            <p:cNvSpPr>
              <a:spLocks noChangeArrowheads="1"/>
            </p:cNvSpPr>
            <p:nvPr/>
          </p:nvSpPr>
          <p:spPr bwMode="auto">
            <a:xfrm>
              <a:off x="-677" y="2219"/>
              <a:ext cx="1313" cy="1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61" name="Text Box 64"/>
            <p:cNvSpPr txBox="1">
              <a:spLocks noChangeArrowheads="1"/>
            </p:cNvSpPr>
            <p:nvPr/>
          </p:nvSpPr>
          <p:spPr bwMode="auto">
            <a:xfrm>
              <a:off x="-292" y="2543"/>
              <a:ext cx="9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медучреждение</a:t>
              </a:r>
            </a:p>
          </p:txBody>
        </p:sp>
        <p:sp>
          <p:nvSpPr>
            <p:cNvPr id="14462" name="Text Box 64"/>
            <p:cNvSpPr txBox="1">
              <a:spLocks noChangeArrowheads="1"/>
            </p:cNvSpPr>
            <p:nvPr/>
          </p:nvSpPr>
          <p:spPr bwMode="auto">
            <a:xfrm>
              <a:off x="-295" y="2814"/>
              <a:ext cx="9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Ведомственная пожарная   охрана</a:t>
              </a:r>
            </a:p>
          </p:txBody>
        </p:sp>
        <p:sp>
          <p:nvSpPr>
            <p:cNvPr id="14463" name="Text Box 64"/>
            <p:cNvSpPr txBox="1">
              <a:spLocks noChangeArrowheads="1"/>
            </p:cNvSpPr>
            <p:nvPr/>
          </p:nvSpPr>
          <p:spPr bwMode="auto">
            <a:xfrm>
              <a:off x="-609" y="2137"/>
              <a:ext cx="108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900" dirty="0"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      Условные обозначения              </a:t>
              </a:r>
            </a:p>
          </p:txBody>
        </p:sp>
        <p:grpSp>
          <p:nvGrpSpPr>
            <p:cNvPr id="14464" name="Group 1277"/>
            <p:cNvGrpSpPr>
              <a:grpSpLocks/>
            </p:cNvGrpSpPr>
            <p:nvPr/>
          </p:nvGrpSpPr>
          <p:grpSpPr bwMode="auto">
            <a:xfrm>
              <a:off x="-553" y="2872"/>
              <a:ext cx="180" cy="279"/>
              <a:chOff x="2861" y="4146"/>
              <a:chExt cx="78" cy="112"/>
            </a:xfrm>
          </p:grpSpPr>
          <p:sp>
            <p:nvSpPr>
              <p:cNvPr id="14472" name="Line 1278"/>
              <p:cNvSpPr>
                <a:spLocks noChangeShapeType="1"/>
              </p:cNvSpPr>
              <p:nvPr/>
            </p:nvSpPr>
            <p:spPr bwMode="auto">
              <a:xfrm>
                <a:off x="2864" y="4201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3" name="AutoShape 1279"/>
              <p:cNvSpPr>
                <a:spLocks noChangeArrowheads="1"/>
              </p:cNvSpPr>
              <p:nvPr/>
            </p:nvSpPr>
            <p:spPr bwMode="auto">
              <a:xfrm rot="16200000">
                <a:off x="2872" y="4135"/>
                <a:ext cx="56" cy="78"/>
              </a:xfrm>
              <a:prstGeom prst="flowChartManualOperation">
                <a:avLst/>
              </a:prstGeom>
              <a:solidFill>
                <a:srgbClr val="9933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vert="eaVert" wrap="none" lIns="126823" tIns="63418" rIns="126823" bIns="63418" anchor="ctr"/>
              <a:lstStyle>
                <a:lvl1pPr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74788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ВПО</a:t>
                </a:r>
              </a:p>
            </p:txBody>
          </p:sp>
        </p:grpSp>
        <p:grpSp>
          <p:nvGrpSpPr>
            <p:cNvPr id="14465" name="Group 227"/>
            <p:cNvGrpSpPr>
              <a:grpSpLocks/>
            </p:cNvGrpSpPr>
            <p:nvPr/>
          </p:nvGrpSpPr>
          <p:grpSpPr bwMode="auto">
            <a:xfrm>
              <a:off x="-519" y="2535"/>
              <a:ext cx="182" cy="180"/>
              <a:chOff x="1066" y="2522"/>
              <a:chExt cx="255" cy="223"/>
            </a:xfrm>
          </p:grpSpPr>
          <p:sp>
            <p:nvSpPr>
              <p:cNvPr id="14469" name="AutoShape 228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255" cy="82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0" name="Rectangle 229"/>
              <p:cNvSpPr>
                <a:spLocks noChangeArrowheads="1"/>
              </p:cNvSpPr>
              <p:nvPr/>
            </p:nvSpPr>
            <p:spPr bwMode="auto">
              <a:xfrm>
                <a:off x="1066" y="2611"/>
                <a:ext cx="255" cy="1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1" name="AutoShape 23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64" y="2552"/>
                <a:ext cx="60" cy="55"/>
              </a:xfrm>
              <a:prstGeom prst="plus">
                <a:avLst>
                  <a:gd name="adj" fmla="val 40875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graphicFrame>
          <p:nvGraphicFramePr>
            <p:cNvPr id="14467" name="Object 10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1341874"/>
                </p:ext>
              </p:extLst>
            </p:nvPr>
          </p:nvGraphicFramePr>
          <p:xfrm>
            <a:off x="-612" y="3288"/>
            <a:ext cx="317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3" name="Clip" r:id="rId9" imgW="403250" imgH="226771" progId="MS_ClipArt_Gallery.2">
                    <p:embed/>
                  </p:oleObj>
                </mc:Choice>
                <mc:Fallback>
                  <p:oleObj name="Clip" r:id="rId9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12" y="3288"/>
                          <a:ext cx="317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68" name="Text Box 64"/>
            <p:cNvSpPr txBox="1">
              <a:spLocks noChangeArrowheads="1"/>
            </p:cNvSpPr>
            <p:nvPr/>
          </p:nvSpPr>
          <p:spPr bwMode="auto">
            <a:xfrm>
              <a:off x="-249" y="3220"/>
              <a:ext cx="81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</a:t>
              </a:r>
              <a:r>
                <a:rPr lang="ru-RU" altLang="ru-RU" sz="1000" dirty="0">
                  <a:latin typeface="Arial" charset="0"/>
                </a:rPr>
                <a:t>зона возможного лесного пожара</a:t>
              </a:r>
            </a:p>
          </p:txBody>
        </p:sp>
      </p:grpSp>
      <p:graphicFrame>
        <p:nvGraphicFramePr>
          <p:cNvPr id="63" name="Group 5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584252"/>
              </p:ext>
            </p:extLst>
          </p:nvPr>
        </p:nvGraphicFramePr>
        <p:xfrm>
          <a:off x="-1586" y="2232286"/>
          <a:ext cx="2130078" cy="1255373"/>
        </p:xfrm>
        <a:graphic>
          <a:graphicData uri="http://schemas.openxmlformats.org/drawingml/2006/table">
            <a:tbl>
              <a:tblPr/>
              <a:tblGrid>
                <a:gridCol w="1301800"/>
                <a:gridCol w="828278"/>
              </a:tblGrid>
              <a:tr h="2620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Сведения о вертолетных площадках на территории Приморско-Ахтарского района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населенного пункта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Приморско-Ахтарск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Ольгинская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Приазовская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(АЗОВСКОЕ ПОБЕРЕЖЬЕ)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1683768"/>
            <a:ext cx="8064896" cy="4185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материальных ценностей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провести заблаговременную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6077" y="1433295"/>
            <a:ext cx="7368331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554" y="548680"/>
            <a:ext cx="9148136" cy="6365054"/>
          </a:xfrm>
          <a:prstGeom prst="rect">
            <a:avLst/>
          </a:prstGeom>
          <a:solidFill>
            <a:srgbClr val="00B050"/>
          </a:solidFill>
          <a:ln w="6">
            <a:solidFill>
              <a:srgbClr val="000000"/>
            </a:solidFill>
            <a:round/>
            <a:headEnd/>
            <a:tailEnd/>
          </a:ln>
          <a:extLst/>
        </p:spPr>
      </p:pic>
      <p:sp>
        <p:nvSpPr>
          <p:cNvPr id="169" name="Полилиния 206">
            <a:extLst>
              <a:ext uri="{FF2B5EF4-FFF2-40B4-BE49-F238E27FC236}">
                <a16:creationId xmlns="" xmlns:a16="http://schemas.microsoft.com/office/drawing/2014/main" id="{2DDB38A7-0DD2-4222-9946-E20B9CC7F2F2}"/>
              </a:ext>
            </a:extLst>
          </p:cNvPr>
          <p:cNvSpPr/>
          <p:nvPr/>
        </p:nvSpPr>
        <p:spPr>
          <a:xfrm>
            <a:off x="6110769" y="5561103"/>
            <a:ext cx="551341" cy="933230"/>
          </a:xfrm>
          <a:custGeom>
            <a:avLst/>
            <a:gdLst>
              <a:gd name="connsiteX0" fmla="*/ 76200 w 771527"/>
              <a:gd name="connsiteY0" fmla="*/ 1403196 h 1403196"/>
              <a:gd name="connsiteX1" fmla="*/ 79375 w 771527"/>
              <a:gd name="connsiteY1" fmla="*/ 1368271 h 1403196"/>
              <a:gd name="connsiteX2" fmla="*/ 88900 w 771527"/>
              <a:gd name="connsiteY2" fmla="*/ 1365096 h 1403196"/>
              <a:gd name="connsiteX3" fmla="*/ 98425 w 771527"/>
              <a:gd name="connsiteY3" fmla="*/ 1355571 h 1403196"/>
              <a:gd name="connsiteX4" fmla="*/ 95250 w 771527"/>
              <a:gd name="connsiteY4" fmla="*/ 1339696 h 1403196"/>
              <a:gd name="connsiteX5" fmla="*/ 85725 w 771527"/>
              <a:gd name="connsiteY5" fmla="*/ 1330171 h 1403196"/>
              <a:gd name="connsiteX6" fmla="*/ 76200 w 771527"/>
              <a:gd name="connsiteY6" fmla="*/ 1311121 h 1403196"/>
              <a:gd name="connsiteX7" fmla="*/ 82550 w 771527"/>
              <a:gd name="connsiteY7" fmla="*/ 1301596 h 1403196"/>
              <a:gd name="connsiteX8" fmla="*/ 101600 w 771527"/>
              <a:gd name="connsiteY8" fmla="*/ 1292071 h 1403196"/>
              <a:gd name="connsiteX9" fmla="*/ 117475 w 771527"/>
              <a:gd name="connsiteY9" fmla="*/ 1273021 h 1403196"/>
              <a:gd name="connsiteX10" fmla="*/ 111125 w 771527"/>
              <a:gd name="connsiteY10" fmla="*/ 1228571 h 1403196"/>
              <a:gd name="connsiteX11" fmla="*/ 95250 w 771527"/>
              <a:gd name="connsiteY11" fmla="*/ 1209521 h 1403196"/>
              <a:gd name="connsiteX12" fmla="*/ 88900 w 771527"/>
              <a:gd name="connsiteY12" fmla="*/ 1199996 h 1403196"/>
              <a:gd name="connsiteX13" fmla="*/ 85725 w 771527"/>
              <a:gd name="connsiteY13" fmla="*/ 1187296 h 1403196"/>
              <a:gd name="connsiteX14" fmla="*/ 82550 w 771527"/>
              <a:gd name="connsiteY14" fmla="*/ 1177771 h 1403196"/>
              <a:gd name="connsiteX15" fmla="*/ 79375 w 771527"/>
              <a:gd name="connsiteY15" fmla="*/ 1155546 h 1403196"/>
              <a:gd name="connsiteX16" fmla="*/ 69850 w 771527"/>
              <a:gd name="connsiteY16" fmla="*/ 1149196 h 1403196"/>
              <a:gd name="connsiteX17" fmla="*/ 50800 w 771527"/>
              <a:gd name="connsiteY17" fmla="*/ 1142846 h 1403196"/>
              <a:gd name="connsiteX18" fmla="*/ 44450 w 771527"/>
              <a:gd name="connsiteY18" fmla="*/ 1114271 h 1403196"/>
              <a:gd name="connsiteX19" fmla="*/ 53975 w 771527"/>
              <a:gd name="connsiteY19" fmla="*/ 1111096 h 1403196"/>
              <a:gd name="connsiteX20" fmla="*/ 66675 w 771527"/>
              <a:gd name="connsiteY20" fmla="*/ 1082521 h 1403196"/>
              <a:gd name="connsiteX21" fmla="*/ 69850 w 771527"/>
              <a:gd name="connsiteY21" fmla="*/ 1072996 h 1403196"/>
              <a:gd name="connsiteX22" fmla="*/ 73025 w 771527"/>
              <a:gd name="connsiteY22" fmla="*/ 1063471 h 1403196"/>
              <a:gd name="connsiteX23" fmla="*/ 60325 w 771527"/>
              <a:gd name="connsiteY23" fmla="*/ 1044421 h 1403196"/>
              <a:gd name="connsiteX24" fmla="*/ 41275 w 771527"/>
              <a:gd name="connsiteY24" fmla="*/ 1038071 h 1403196"/>
              <a:gd name="connsiteX25" fmla="*/ 31750 w 771527"/>
              <a:gd name="connsiteY25" fmla="*/ 1028546 h 1403196"/>
              <a:gd name="connsiteX26" fmla="*/ 25400 w 771527"/>
              <a:gd name="connsiteY26" fmla="*/ 999971 h 1403196"/>
              <a:gd name="connsiteX27" fmla="*/ 0 w 771527"/>
              <a:gd name="connsiteY27" fmla="*/ 990446 h 1403196"/>
              <a:gd name="connsiteX28" fmla="*/ 3175 w 771527"/>
              <a:gd name="connsiteY28" fmla="*/ 980921 h 1403196"/>
              <a:gd name="connsiteX29" fmla="*/ 15875 w 771527"/>
              <a:gd name="connsiteY29" fmla="*/ 961871 h 1403196"/>
              <a:gd name="connsiteX30" fmla="*/ 19050 w 771527"/>
              <a:gd name="connsiteY30" fmla="*/ 952346 h 1403196"/>
              <a:gd name="connsiteX31" fmla="*/ 38100 w 771527"/>
              <a:gd name="connsiteY31" fmla="*/ 939646 h 1403196"/>
              <a:gd name="connsiteX32" fmla="*/ 133350 w 771527"/>
              <a:gd name="connsiteY32" fmla="*/ 930121 h 1403196"/>
              <a:gd name="connsiteX33" fmla="*/ 142875 w 771527"/>
              <a:gd name="connsiteY33" fmla="*/ 911071 h 1403196"/>
              <a:gd name="connsiteX34" fmla="*/ 133350 w 771527"/>
              <a:gd name="connsiteY34" fmla="*/ 866621 h 1403196"/>
              <a:gd name="connsiteX35" fmla="*/ 127000 w 771527"/>
              <a:gd name="connsiteY35" fmla="*/ 857096 h 1403196"/>
              <a:gd name="connsiteX36" fmla="*/ 117475 w 771527"/>
              <a:gd name="connsiteY36" fmla="*/ 834871 h 1403196"/>
              <a:gd name="connsiteX37" fmla="*/ 107950 w 771527"/>
              <a:gd name="connsiteY37" fmla="*/ 831696 h 1403196"/>
              <a:gd name="connsiteX38" fmla="*/ 98425 w 771527"/>
              <a:gd name="connsiteY38" fmla="*/ 825346 h 1403196"/>
              <a:gd name="connsiteX39" fmla="*/ 92075 w 771527"/>
              <a:gd name="connsiteY39" fmla="*/ 806296 h 1403196"/>
              <a:gd name="connsiteX40" fmla="*/ 95250 w 771527"/>
              <a:gd name="connsiteY40" fmla="*/ 793596 h 1403196"/>
              <a:gd name="connsiteX41" fmla="*/ 104775 w 771527"/>
              <a:gd name="connsiteY41" fmla="*/ 784071 h 1403196"/>
              <a:gd name="connsiteX42" fmla="*/ 111125 w 771527"/>
              <a:gd name="connsiteY42" fmla="*/ 774546 h 1403196"/>
              <a:gd name="connsiteX43" fmla="*/ 127000 w 771527"/>
              <a:gd name="connsiteY43" fmla="*/ 755496 h 1403196"/>
              <a:gd name="connsiteX44" fmla="*/ 130175 w 771527"/>
              <a:gd name="connsiteY44" fmla="*/ 742796 h 1403196"/>
              <a:gd name="connsiteX45" fmla="*/ 136525 w 771527"/>
              <a:gd name="connsiteY45" fmla="*/ 723746 h 1403196"/>
              <a:gd name="connsiteX46" fmla="*/ 149225 w 771527"/>
              <a:gd name="connsiteY46" fmla="*/ 685646 h 1403196"/>
              <a:gd name="connsiteX47" fmla="*/ 152400 w 771527"/>
              <a:gd name="connsiteY47" fmla="*/ 676121 h 1403196"/>
              <a:gd name="connsiteX48" fmla="*/ 158750 w 771527"/>
              <a:gd name="connsiteY48" fmla="*/ 653896 h 1403196"/>
              <a:gd name="connsiteX49" fmla="*/ 174625 w 771527"/>
              <a:gd name="connsiteY49" fmla="*/ 634846 h 1403196"/>
              <a:gd name="connsiteX50" fmla="*/ 174625 w 771527"/>
              <a:gd name="connsiteY50" fmla="*/ 609446 h 1403196"/>
              <a:gd name="connsiteX51" fmla="*/ 187325 w 771527"/>
              <a:gd name="connsiteY51" fmla="*/ 606271 h 1403196"/>
              <a:gd name="connsiteX52" fmla="*/ 196850 w 771527"/>
              <a:gd name="connsiteY52" fmla="*/ 603096 h 1403196"/>
              <a:gd name="connsiteX53" fmla="*/ 200025 w 771527"/>
              <a:gd name="connsiteY53" fmla="*/ 593571 h 1403196"/>
              <a:gd name="connsiteX54" fmla="*/ 203200 w 771527"/>
              <a:gd name="connsiteY54" fmla="*/ 577696 h 1403196"/>
              <a:gd name="connsiteX55" fmla="*/ 212725 w 771527"/>
              <a:gd name="connsiteY55" fmla="*/ 571346 h 1403196"/>
              <a:gd name="connsiteX56" fmla="*/ 215900 w 771527"/>
              <a:gd name="connsiteY56" fmla="*/ 561821 h 1403196"/>
              <a:gd name="connsiteX57" fmla="*/ 203200 w 771527"/>
              <a:gd name="connsiteY57" fmla="*/ 539596 h 1403196"/>
              <a:gd name="connsiteX58" fmla="*/ 206375 w 771527"/>
              <a:gd name="connsiteY58" fmla="*/ 526896 h 1403196"/>
              <a:gd name="connsiteX59" fmla="*/ 215900 w 771527"/>
              <a:gd name="connsiteY59" fmla="*/ 523721 h 1403196"/>
              <a:gd name="connsiteX60" fmla="*/ 266700 w 771527"/>
              <a:gd name="connsiteY60" fmla="*/ 520546 h 1403196"/>
              <a:gd name="connsiteX61" fmla="*/ 276225 w 771527"/>
              <a:gd name="connsiteY61" fmla="*/ 511021 h 1403196"/>
              <a:gd name="connsiteX62" fmla="*/ 285750 w 771527"/>
              <a:gd name="connsiteY62" fmla="*/ 504671 h 1403196"/>
              <a:gd name="connsiteX63" fmla="*/ 295275 w 771527"/>
              <a:gd name="connsiteY63" fmla="*/ 482446 h 1403196"/>
              <a:gd name="connsiteX64" fmla="*/ 301625 w 771527"/>
              <a:gd name="connsiteY64" fmla="*/ 472921 h 1403196"/>
              <a:gd name="connsiteX65" fmla="*/ 311150 w 771527"/>
              <a:gd name="connsiteY65" fmla="*/ 463396 h 1403196"/>
              <a:gd name="connsiteX66" fmla="*/ 330200 w 771527"/>
              <a:gd name="connsiteY66" fmla="*/ 460221 h 1403196"/>
              <a:gd name="connsiteX67" fmla="*/ 368300 w 771527"/>
              <a:gd name="connsiteY67" fmla="*/ 457046 h 1403196"/>
              <a:gd name="connsiteX68" fmla="*/ 381000 w 771527"/>
              <a:gd name="connsiteY68" fmla="*/ 406246 h 1403196"/>
              <a:gd name="connsiteX69" fmla="*/ 412750 w 771527"/>
              <a:gd name="connsiteY69" fmla="*/ 374496 h 1403196"/>
              <a:gd name="connsiteX70" fmla="*/ 428625 w 771527"/>
              <a:gd name="connsiteY70" fmla="*/ 355446 h 1403196"/>
              <a:gd name="connsiteX71" fmla="*/ 438150 w 771527"/>
              <a:gd name="connsiteY71" fmla="*/ 310996 h 1403196"/>
              <a:gd name="connsiteX72" fmla="*/ 441325 w 771527"/>
              <a:gd name="connsiteY72" fmla="*/ 301471 h 1403196"/>
              <a:gd name="connsiteX73" fmla="*/ 450850 w 771527"/>
              <a:gd name="connsiteY73" fmla="*/ 282421 h 1403196"/>
              <a:gd name="connsiteX74" fmla="*/ 447675 w 771527"/>
              <a:gd name="connsiteY74" fmla="*/ 269721 h 1403196"/>
              <a:gd name="connsiteX75" fmla="*/ 431800 w 771527"/>
              <a:gd name="connsiteY75" fmla="*/ 266546 h 1403196"/>
              <a:gd name="connsiteX76" fmla="*/ 422275 w 771527"/>
              <a:gd name="connsiteY76" fmla="*/ 260196 h 1403196"/>
              <a:gd name="connsiteX77" fmla="*/ 422275 w 771527"/>
              <a:gd name="connsiteY77" fmla="*/ 209396 h 1403196"/>
              <a:gd name="connsiteX78" fmla="*/ 428625 w 771527"/>
              <a:gd name="connsiteY78" fmla="*/ 190346 h 1403196"/>
              <a:gd name="connsiteX79" fmla="*/ 425450 w 771527"/>
              <a:gd name="connsiteY79" fmla="*/ 174471 h 1403196"/>
              <a:gd name="connsiteX80" fmla="*/ 406400 w 771527"/>
              <a:gd name="connsiteY80" fmla="*/ 158596 h 1403196"/>
              <a:gd name="connsiteX81" fmla="*/ 400050 w 771527"/>
              <a:gd name="connsiteY81" fmla="*/ 149071 h 1403196"/>
              <a:gd name="connsiteX82" fmla="*/ 409575 w 771527"/>
              <a:gd name="connsiteY82" fmla="*/ 145896 h 1403196"/>
              <a:gd name="connsiteX83" fmla="*/ 434975 w 771527"/>
              <a:gd name="connsiteY83" fmla="*/ 136371 h 1403196"/>
              <a:gd name="connsiteX84" fmla="*/ 444500 w 771527"/>
              <a:gd name="connsiteY84" fmla="*/ 130021 h 1403196"/>
              <a:gd name="connsiteX85" fmla="*/ 428625 w 771527"/>
              <a:gd name="connsiteY85" fmla="*/ 114146 h 1403196"/>
              <a:gd name="connsiteX86" fmla="*/ 419100 w 771527"/>
              <a:gd name="connsiteY86" fmla="*/ 110971 h 1403196"/>
              <a:gd name="connsiteX87" fmla="*/ 396875 w 771527"/>
              <a:gd name="connsiteY87" fmla="*/ 98271 h 1403196"/>
              <a:gd name="connsiteX88" fmla="*/ 387350 w 771527"/>
              <a:gd name="connsiteY88" fmla="*/ 95096 h 1403196"/>
              <a:gd name="connsiteX89" fmla="*/ 368300 w 771527"/>
              <a:gd name="connsiteY89" fmla="*/ 82396 h 1403196"/>
              <a:gd name="connsiteX90" fmla="*/ 365125 w 771527"/>
              <a:gd name="connsiteY90" fmla="*/ 60171 h 1403196"/>
              <a:gd name="connsiteX91" fmla="*/ 377825 w 771527"/>
              <a:gd name="connsiteY91" fmla="*/ 41121 h 1403196"/>
              <a:gd name="connsiteX92" fmla="*/ 374650 w 771527"/>
              <a:gd name="connsiteY92" fmla="*/ 15721 h 1403196"/>
              <a:gd name="connsiteX93" fmla="*/ 444500 w 771527"/>
              <a:gd name="connsiteY93" fmla="*/ 9371 h 1403196"/>
              <a:gd name="connsiteX94" fmla="*/ 498475 w 771527"/>
              <a:gd name="connsiteY94" fmla="*/ 18896 h 1403196"/>
              <a:gd name="connsiteX95" fmla="*/ 511175 w 771527"/>
              <a:gd name="connsiteY95" fmla="*/ 25246 h 1403196"/>
              <a:gd name="connsiteX96" fmla="*/ 520700 w 771527"/>
              <a:gd name="connsiteY96" fmla="*/ 28421 h 1403196"/>
              <a:gd name="connsiteX97" fmla="*/ 539750 w 771527"/>
              <a:gd name="connsiteY97" fmla="*/ 41121 h 1403196"/>
              <a:gd name="connsiteX98" fmla="*/ 549275 w 771527"/>
              <a:gd name="connsiteY98" fmla="*/ 47471 h 1403196"/>
              <a:gd name="connsiteX99" fmla="*/ 558800 w 771527"/>
              <a:gd name="connsiteY99" fmla="*/ 56996 h 1403196"/>
              <a:gd name="connsiteX100" fmla="*/ 571500 w 771527"/>
              <a:gd name="connsiteY100" fmla="*/ 60171 h 1403196"/>
              <a:gd name="connsiteX101" fmla="*/ 628650 w 771527"/>
              <a:gd name="connsiteY101" fmla="*/ 63346 h 1403196"/>
              <a:gd name="connsiteX102" fmla="*/ 644525 w 771527"/>
              <a:gd name="connsiteY102" fmla="*/ 69696 h 1403196"/>
              <a:gd name="connsiteX103" fmla="*/ 669925 w 771527"/>
              <a:gd name="connsiteY103" fmla="*/ 85571 h 1403196"/>
              <a:gd name="connsiteX104" fmla="*/ 676275 w 771527"/>
              <a:gd name="connsiteY104" fmla="*/ 95096 h 1403196"/>
              <a:gd name="connsiteX105" fmla="*/ 679450 w 771527"/>
              <a:gd name="connsiteY105" fmla="*/ 104621 h 1403196"/>
              <a:gd name="connsiteX106" fmla="*/ 698500 w 771527"/>
              <a:gd name="connsiteY106" fmla="*/ 110971 h 1403196"/>
              <a:gd name="connsiteX107" fmla="*/ 755650 w 771527"/>
              <a:gd name="connsiteY107" fmla="*/ 107796 h 1403196"/>
              <a:gd name="connsiteX108" fmla="*/ 758825 w 771527"/>
              <a:gd name="connsiteY108" fmla="*/ 95096 h 1403196"/>
              <a:gd name="connsiteX109" fmla="*/ 765175 w 771527"/>
              <a:gd name="connsiteY109" fmla="*/ 85571 h 1403196"/>
              <a:gd name="connsiteX110" fmla="*/ 771525 w 771527"/>
              <a:gd name="connsiteY110" fmla="*/ 63346 h 140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71527" h="1403196">
                <a:moveTo>
                  <a:pt x="76200" y="1403196"/>
                </a:moveTo>
                <a:cubicBezTo>
                  <a:pt x="77258" y="1391554"/>
                  <a:pt x="75678" y="1379361"/>
                  <a:pt x="79375" y="1368271"/>
                </a:cubicBezTo>
                <a:cubicBezTo>
                  <a:pt x="80433" y="1365096"/>
                  <a:pt x="86115" y="1366952"/>
                  <a:pt x="88900" y="1365096"/>
                </a:cubicBezTo>
                <a:cubicBezTo>
                  <a:pt x="92636" y="1362605"/>
                  <a:pt x="95250" y="1358746"/>
                  <a:pt x="98425" y="1355571"/>
                </a:cubicBezTo>
                <a:cubicBezTo>
                  <a:pt x="97367" y="1350279"/>
                  <a:pt x="97663" y="1344523"/>
                  <a:pt x="95250" y="1339696"/>
                </a:cubicBezTo>
                <a:cubicBezTo>
                  <a:pt x="93242" y="1335680"/>
                  <a:pt x="88600" y="1333620"/>
                  <a:pt x="85725" y="1330171"/>
                </a:cubicBezTo>
                <a:cubicBezTo>
                  <a:pt x="78886" y="1321965"/>
                  <a:pt x="79382" y="1320667"/>
                  <a:pt x="76200" y="1311121"/>
                </a:cubicBezTo>
                <a:cubicBezTo>
                  <a:pt x="78317" y="1307946"/>
                  <a:pt x="79852" y="1304294"/>
                  <a:pt x="82550" y="1301596"/>
                </a:cubicBezTo>
                <a:cubicBezTo>
                  <a:pt x="88705" y="1295441"/>
                  <a:pt x="93853" y="1294653"/>
                  <a:pt x="101600" y="1292071"/>
                </a:cubicBezTo>
                <a:cubicBezTo>
                  <a:pt x="103420" y="1290251"/>
                  <a:pt x="117475" y="1277441"/>
                  <a:pt x="117475" y="1273021"/>
                </a:cubicBezTo>
                <a:cubicBezTo>
                  <a:pt x="117475" y="1258054"/>
                  <a:pt x="114553" y="1243140"/>
                  <a:pt x="111125" y="1228571"/>
                </a:cubicBezTo>
                <a:cubicBezTo>
                  <a:pt x="109574" y="1221980"/>
                  <a:pt x="98895" y="1213895"/>
                  <a:pt x="95250" y="1209521"/>
                </a:cubicBezTo>
                <a:cubicBezTo>
                  <a:pt x="92807" y="1206590"/>
                  <a:pt x="91017" y="1203171"/>
                  <a:pt x="88900" y="1199996"/>
                </a:cubicBezTo>
                <a:cubicBezTo>
                  <a:pt x="87842" y="1195763"/>
                  <a:pt x="86924" y="1191492"/>
                  <a:pt x="85725" y="1187296"/>
                </a:cubicBezTo>
                <a:cubicBezTo>
                  <a:pt x="84806" y="1184078"/>
                  <a:pt x="83206" y="1181053"/>
                  <a:pt x="82550" y="1177771"/>
                </a:cubicBezTo>
                <a:cubicBezTo>
                  <a:pt x="81082" y="1170433"/>
                  <a:pt x="82414" y="1162385"/>
                  <a:pt x="79375" y="1155546"/>
                </a:cubicBezTo>
                <a:cubicBezTo>
                  <a:pt x="77825" y="1152059"/>
                  <a:pt x="73337" y="1150746"/>
                  <a:pt x="69850" y="1149196"/>
                </a:cubicBezTo>
                <a:cubicBezTo>
                  <a:pt x="63733" y="1146478"/>
                  <a:pt x="50800" y="1142846"/>
                  <a:pt x="50800" y="1142846"/>
                </a:cubicBezTo>
                <a:cubicBezTo>
                  <a:pt x="42425" y="1130284"/>
                  <a:pt x="30646" y="1125314"/>
                  <a:pt x="44450" y="1114271"/>
                </a:cubicBezTo>
                <a:cubicBezTo>
                  <a:pt x="47063" y="1112180"/>
                  <a:pt x="50800" y="1112154"/>
                  <a:pt x="53975" y="1111096"/>
                </a:cubicBezTo>
                <a:cubicBezTo>
                  <a:pt x="64038" y="1096002"/>
                  <a:pt x="59118" y="1105191"/>
                  <a:pt x="66675" y="1082521"/>
                </a:cubicBezTo>
                <a:lnTo>
                  <a:pt x="69850" y="1072996"/>
                </a:lnTo>
                <a:lnTo>
                  <a:pt x="73025" y="1063471"/>
                </a:lnTo>
                <a:cubicBezTo>
                  <a:pt x="69865" y="1050830"/>
                  <a:pt x="72659" y="1049903"/>
                  <a:pt x="60325" y="1044421"/>
                </a:cubicBezTo>
                <a:cubicBezTo>
                  <a:pt x="54208" y="1041703"/>
                  <a:pt x="41275" y="1038071"/>
                  <a:pt x="41275" y="1038071"/>
                </a:cubicBezTo>
                <a:cubicBezTo>
                  <a:pt x="38100" y="1034896"/>
                  <a:pt x="34241" y="1032282"/>
                  <a:pt x="31750" y="1028546"/>
                </a:cubicBezTo>
                <a:cubicBezTo>
                  <a:pt x="26678" y="1020939"/>
                  <a:pt x="28858" y="1006886"/>
                  <a:pt x="25400" y="999971"/>
                </a:cubicBezTo>
                <a:cubicBezTo>
                  <a:pt x="21766" y="992704"/>
                  <a:pt x="4935" y="991433"/>
                  <a:pt x="0" y="990446"/>
                </a:cubicBezTo>
                <a:cubicBezTo>
                  <a:pt x="1058" y="987271"/>
                  <a:pt x="1550" y="983847"/>
                  <a:pt x="3175" y="980921"/>
                </a:cubicBezTo>
                <a:cubicBezTo>
                  <a:pt x="6881" y="974250"/>
                  <a:pt x="13462" y="969111"/>
                  <a:pt x="15875" y="961871"/>
                </a:cubicBezTo>
                <a:cubicBezTo>
                  <a:pt x="16933" y="958696"/>
                  <a:pt x="16683" y="954713"/>
                  <a:pt x="19050" y="952346"/>
                </a:cubicBezTo>
                <a:cubicBezTo>
                  <a:pt x="24446" y="946950"/>
                  <a:pt x="30860" y="942059"/>
                  <a:pt x="38100" y="939646"/>
                </a:cubicBezTo>
                <a:cubicBezTo>
                  <a:pt x="81267" y="925257"/>
                  <a:pt x="50462" y="933575"/>
                  <a:pt x="133350" y="930121"/>
                </a:cubicBezTo>
                <a:cubicBezTo>
                  <a:pt x="136561" y="925305"/>
                  <a:pt x="142875" y="917644"/>
                  <a:pt x="142875" y="911071"/>
                </a:cubicBezTo>
                <a:cubicBezTo>
                  <a:pt x="142875" y="902338"/>
                  <a:pt x="139256" y="875480"/>
                  <a:pt x="133350" y="866621"/>
                </a:cubicBezTo>
                <a:cubicBezTo>
                  <a:pt x="131233" y="863446"/>
                  <a:pt x="128707" y="860509"/>
                  <a:pt x="127000" y="857096"/>
                </a:cubicBezTo>
                <a:cubicBezTo>
                  <a:pt x="123205" y="849506"/>
                  <a:pt x="124082" y="841478"/>
                  <a:pt x="117475" y="834871"/>
                </a:cubicBezTo>
                <a:cubicBezTo>
                  <a:pt x="115108" y="832504"/>
                  <a:pt x="110943" y="833193"/>
                  <a:pt x="107950" y="831696"/>
                </a:cubicBezTo>
                <a:cubicBezTo>
                  <a:pt x="104537" y="829989"/>
                  <a:pt x="101600" y="827463"/>
                  <a:pt x="98425" y="825346"/>
                </a:cubicBezTo>
                <a:cubicBezTo>
                  <a:pt x="96308" y="818996"/>
                  <a:pt x="90452" y="812790"/>
                  <a:pt x="92075" y="806296"/>
                </a:cubicBezTo>
                <a:cubicBezTo>
                  <a:pt x="93133" y="802063"/>
                  <a:pt x="93085" y="797385"/>
                  <a:pt x="95250" y="793596"/>
                </a:cubicBezTo>
                <a:cubicBezTo>
                  <a:pt x="97478" y="789697"/>
                  <a:pt x="101900" y="787520"/>
                  <a:pt x="104775" y="784071"/>
                </a:cubicBezTo>
                <a:cubicBezTo>
                  <a:pt x="107218" y="781140"/>
                  <a:pt x="108682" y="777477"/>
                  <a:pt x="111125" y="774546"/>
                </a:cubicBezTo>
                <a:cubicBezTo>
                  <a:pt x="131497" y="750100"/>
                  <a:pt x="111234" y="779145"/>
                  <a:pt x="127000" y="755496"/>
                </a:cubicBezTo>
                <a:cubicBezTo>
                  <a:pt x="128058" y="751263"/>
                  <a:pt x="128921" y="746976"/>
                  <a:pt x="130175" y="742796"/>
                </a:cubicBezTo>
                <a:cubicBezTo>
                  <a:pt x="132098" y="736385"/>
                  <a:pt x="134408" y="730096"/>
                  <a:pt x="136525" y="723746"/>
                </a:cubicBezTo>
                <a:lnTo>
                  <a:pt x="149225" y="685646"/>
                </a:lnTo>
                <a:cubicBezTo>
                  <a:pt x="150283" y="682471"/>
                  <a:pt x="151588" y="679368"/>
                  <a:pt x="152400" y="676121"/>
                </a:cubicBezTo>
                <a:cubicBezTo>
                  <a:pt x="153417" y="672052"/>
                  <a:pt x="156473" y="658451"/>
                  <a:pt x="158750" y="653896"/>
                </a:cubicBezTo>
                <a:cubicBezTo>
                  <a:pt x="163170" y="645055"/>
                  <a:pt x="167603" y="641868"/>
                  <a:pt x="174625" y="634846"/>
                </a:cubicBezTo>
                <a:cubicBezTo>
                  <a:pt x="172932" y="628073"/>
                  <a:pt x="167852" y="616219"/>
                  <a:pt x="174625" y="609446"/>
                </a:cubicBezTo>
                <a:cubicBezTo>
                  <a:pt x="177711" y="606360"/>
                  <a:pt x="183129" y="607470"/>
                  <a:pt x="187325" y="606271"/>
                </a:cubicBezTo>
                <a:cubicBezTo>
                  <a:pt x="190543" y="605352"/>
                  <a:pt x="193675" y="604154"/>
                  <a:pt x="196850" y="603096"/>
                </a:cubicBezTo>
                <a:cubicBezTo>
                  <a:pt x="197908" y="599921"/>
                  <a:pt x="199213" y="596818"/>
                  <a:pt x="200025" y="593571"/>
                </a:cubicBezTo>
                <a:cubicBezTo>
                  <a:pt x="201334" y="588336"/>
                  <a:pt x="200523" y="582381"/>
                  <a:pt x="203200" y="577696"/>
                </a:cubicBezTo>
                <a:cubicBezTo>
                  <a:pt x="205093" y="574383"/>
                  <a:pt x="209550" y="573463"/>
                  <a:pt x="212725" y="571346"/>
                </a:cubicBezTo>
                <a:cubicBezTo>
                  <a:pt x="213783" y="568171"/>
                  <a:pt x="216373" y="565134"/>
                  <a:pt x="215900" y="561821"/>
                </a:cubicBezTo>
                <a:cubicBezTo>
                  <a:pt x="215168" y="556694"/>
                  <a:pt x="206271" y="544202"/>
                  <a:pt x="203200" y="539596"/>
                </a:cubicBezTo>
                <a:cubicBezTo>
                  <a:pt x="204258" y="535363"/>
                  <a:pt x="203649" y="530303"/>
                  <a:pt x="206375" y="526896"/>
                </a:cubicBezTo>
                <a:cubicBezTo>
                  <a:pt x="208466" y="524283"/>
                  <a:pt x="212572" y="524071"/>
                  <a:pt x="215900" y="523721"/>
                </a:cubicBezTo>
                <a:cubicBezTo>
                  <a:pt x="232773" y="521945"/>
                  <a:pt x="249767" y="521604"/>
                  <a:pt x="266700" y="520546"/>
                </a:cubicBezTo>
                <a:cubicBezTo>
                  <a:pt x="269875" y="517371"/>
                  <a:pt x="272776" y="513896"/>
                  <a:pt x="276225" y="511021"/>
                </a:cubicBezTo>
                <a:cubicBezTo>
                  <a:pt x="279156" y="508578"/>
                  <a:pt x="283307" y="507602"/>
                  <a:pt x="285750" y="504671"/>
                </a:cubicBezTo>
                <a:cubicBezTo>
                  <a:pt x="294008" y="494761"/>
                  <a:pt x="290312" y="492372"/>
                  <a:pt x="295275" y="482446"/>
                </a:cubicBezTo>
                <a:cubicBezTo>
                  <a:pt x="296982" y="479033"/>
                  <a:pt x="299182" y="475852"/>
                  <a:pt x="301625" y="472921"/>
                </a:cubicBezTo>
                <a:cubicBezTo>
                  <a:pt x="304500" y="469472"/>
                  <a:pt x="307047" y="465220"/>
                  <a:pt x="311150" y="463396"/>
                </a:cubicBezTo>
                <a:cubicBezTo>
                  <a:pt x="317033" y="460781"/>
                  <a:pt x="323802" y="460932"/>
                  <a:pt x="330200" y="460221"/>
                </a:cubicBezTo>
                <a:cubicBezTo>
                  <a:pt x="342866" y="458814"/>
                  <a:pt x="355600" y="458104"/>
                  <a:pt x="368300" y="457046"/>
                </a:cubicBezTo>
                <a:cubicBezTo>
                  <a:pt x="394915" y="448174"/>
                  <a:pt x="368112" y="460374"/>
                  <a:pt x="381000" y="406246"/>
                </a:cubicBezTo>
                <a:cubicBezTo>
                  <a:pt x="386292" y="384021"/>
                  <a:pt x="398992" y="388254"/>
                  <a:pt x="412750" y="374496"/>
                </a:cubicBezTo>
                <a:cubicBezTo>
                  <a:pt x="424973" y="362273"/>
                  <a:pt x="419784" y="368707"/>
                  <a:pt x="428625" y="355446"/>
                </a:cubicBezTo>
                <a:cubicBezTo>
                  <a:pt x="431289" y="339459"/>
                  <a:pt x="432876" y="326819"/>
                  <a:pt x="438150" y="310996"/>
                </a:cubicBezTo>
                <a:cubicBezTo>
                  <a:pt x="439208" y="307821"/>
                  <a:pt x="439828" y="304464"/>
                  <a:pt x="441325" y="301471"/>
                </a:cubicBezTo>
                <a:cubicBezTo>
                  <a:pt x="453635" y="276852"/>
                  <a:pt x="442870" y="306362"/>
                  <a:pt x="450850" y="282421"/>
                </a:cubicBezTo>
                <a:cubicBezTo>
                  <a:pt x="449792" y="278188"/>
                  <a:pt x="451027" y="272515"/>
                  <a:pt x="447675" y="269721"/>
                </a:cubicBezTo>
                <a:cubicBezTo>
                  <a:pt x="443529" y="266266"/>
                  <a:pt x="436853" y="268441"/>
                  <a:pt x="431800" y="266546"/>
                </a:cubicBezTo>
                <a:cubicBezTo>
                  <a:pt x="428227" y="265206"/>
                  <a:pt x="425450" y="262313"/>
                  <a:pt x="422275" y="260196"/>
                </a:cubicBezTo>
                <a:cubicBezTo>
                  <a:pt x="416736" y="238039"/>
                  <a:pt x="416615" y="243355"/>
                  <a:pt x="422275" y="209396"/>
                </a:cubicBezTo>
                <a:cubicBezTo>
                  <a:pt x="423375" y="202794"/>
                  <a:pt x="428625" y="190346"/>
                  <a:pt x="428625" y="190346"/>
                </a:cubicBezTo>
                <a:cubicBezTo>
                  <a:pt x="427567" y="185054"/>
                  <a:pt x="427863" y="179298"/>
                  <a:pt x="425450" y="174471"/>
                </a:cubicBezTo>
                <a:cubicBezTo>
                  <a:pt x="422394" y="168359"/>
                  <a:pt x="411870" y="162243"/>
                  <a:pt x="406400" y="158596"/>
                </a:cubicBezTo>
                <a:cubicBezTo>
                  <a:pt x="404283" y="155421"/>
                  <a:pt x="399125" y="152773"/>
                  <a:pt x="400050" y="149071"/>
                </a:cubicBezTo>
                <a:cubicBezTo>
                  <a:pt x="400862" y="145824"/>
                  <a:pt x="406582" y="147393"/>
                  <a:pt x="409575" y="145896"/>
                </a:cubicBezTo>
                <a:cubicBezTo>
                  <a:pt x="431376" y="134995"/>
                  <a:pt x="404347" y="142497"/>
                  <a:pt x="434975" y="136371"/>
                </a:cubicBezTo>
                <a:cubicBezTo>
                  <a:pt x="438150" y="134254"/>
                  <a:pt x="443752" y="133763"/>
                  <a:pt x="444500" y="130021"/>
                </a:cubicBezTo>
                <a:cubicBezTo>
                  <a:pt x="445655" y="124248"/>
                  <a:pt x="431704" y="115685"/>
                  <a:pt x="428625" y="114146"/>
                </a:cubicBezTo>
                <a:cubicBezTo>
                  <a:pt x="425632" y="112649"/>
                  <a:pt x="422093" y="112468"/>
                  <a:pt x="419100" y="110971"/>
                </a:cubicBezTo>
                <a:cubicBezTo>
                  <a:pt x="387214" y="95028"/>
                  <a:pt x="435839" y="114970"/>
                  <a:pt x="396875" y="98271"/>
                </a:cubicBezTo>
                <a:cubicBezTo>
                  <a:pt x="393799" y="96953"/>
                  <a:pt x="390276" y="96721"/>
                  <a:pt x="387350" y="95096"/>
                </a:cubicBezTo>
                <a:cubicBezTo>
                  <a:pt x="380679" y="91390"/>
                  <a:pt x="368300" y="82396"/>
                  <a:pt x="368300" y="82396"/>
                </a:cubicBezTo>
                <a:cubicBezTo>
                  <a:pt x="361579" y="72314"/>
                  <a:pt x="358681" y="73058"/>
                  <a:pt x="365125" y="60171"/>
                </a:cubicBezTo>
                <a:cubicBezTo>
                  <a:pt x="368538" y="53345"/>
                  <a:pt x="377825" y="41121"/>
                  <a:pt x="377825" y="41121"/>
                </a:cubicBezTo>
                <a:cubicBezTo>
                  <a:pt x="376767" y="32654"/>
                  <a:pt x="374650" y="24254"/>
                  <a:pt x="374650" y="15721"/>
                </a:cubicBezTo>
                <a:cubicBezTo>
                  <a:pt x="374650" y="-15399"/>
                  <a:pt x="442369" y="9270"/>
                  <a:pt x="444500" y="9371"/>
                </a:cubicBezTo>
                <a:cubicBezTo>
                  <a:pt x="474640" y="19418"/>
                  <a:pt x="456884" y="15115"/>
                  <a:pt x="498475" y="18896"/>
                </a:cubicBezTo>
                <a:cubicBezTo>
                  <a:pt x="502708" y="21013"/>
                  <a:pt x="506825" y="23382"/>
                  <a:pt x="511175" y="25246"/>
                </a:cubicBezTo>
                <a:cubicBezTo>
                  <a:pt x="514251" y="26564"/>
                  <a:pt x="517774" y="26796"/>
                  <a:pt x="520700" y="28421"/>
                </a:cubicBezTo>
                <a:cubicBezTo>
                  <a:pt x="527371" y="32127"/>
                  <a:pt x="533400" y="36888"/>
                  <a:pt x="539750" y="41121"/>
                </a:cubicBezTo>
                <a:cubicBezTo>
                  <a:pt x="542925" y="43238"/>
                  <a:pt x="546577" y="44773"/>
                  <a:pt x="549275" y="47471"/>
                </a:cubicBezTo>
                <a:cubicBezTo>
                  <a:pt x="552450" y="50646"/>
                  <a:pt x="554901" y="54768"/>
                  <a:pt x="558800" y="56996"/>
                </a:cubicBezTo>
                <a:cubicBezTo>
                  <a:pt x="562589" y="59161"/>
                  <a:pt x="567267" y="59113"/>
                  <a:pt x="571500" y="60171"/>
                </a:cubicBezTo>
                <a:cubicBezTo>
                  <a:pt x="596597" y="76902"/>
                  <a:pt x="567487" y="60288"/>
                  <a:pt x="628650" y="63346"/>
                </a:cubicBezTo>
                <a:cubicBezTo>
                  <a:pt x="634342" y="63631"/>
                  <a:pt x="639317" y="67381"/>
                  <a:pt x="644525" y="69696"/>
                </a:cubicBezTo>
                <a:cubicBezTo>
                  <a:pt x="653579" y="73720"/>
                  <a:pt x="662807" y="78453"/>
                  <a:pt x="669925" y="85571"/>
                </a:cubicBezTo>
                <a:cubicBezTo>
                  <a:pt x="672623" y="88269"/>
                  <a:pt x="674568" y="91683"/>
                  <a:pt x="676275" y="95096"/>
                </a:cubicBezTo>
                <a:cubicBezTo>
                  <a:pt x="677772" y="98089"/>
                  <a:pt x="676727" y="102676"/>
                  <a:pt x="679450" y="104621"/>
                </a:cubicBezTo>
                <a:cubicBezTo>
                  <a:pt x="684897" y="108512"/>
                  <a:pt x="698500" y="110971"/>
                  <a:pt x="698500" y="110971"/>
                </a:cubicBezTo>
                <a:cubicBezTo>
                  <a:pt x="717550" y="109913"/>
                  <a:pt x="737199" y="112652"/>
                  <a:pt x="755650" y="107796"/>
                </a:cubicBezTo>
                <a:cubicBezTo>
                  <a:pt x="759870" y="106685"/>
                  <a:pt x="757106" y="99107"/>
                  <a:pt x="758825" y="95096"/>
                </a:cubicBezTo>
                <a:cubicBezTo>
                  <a:pt x="760328" y="91589"/>
                  <a:pt x="763625" y="89058"/>
                  <a:pt x="765175" y="85571"/>
                </a:cubicBezTo>
                <a:cubicBezTo>
                  <a:pt x="771860" y="70530"/>
                  <a:pt x="771525" y="72422"/>
                  <a:pt x="771525" y="6334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6E6596E4-26BD-40DE-A9B9-3671E8C43737}"/>
              </a:ext>
            </a:extLst>
          </p:cNvPr>
          <p:cNvSpPr txBox="1"/>
          <p:nvPr/>
        </p:nvSpPr>
        <p:spPr>
          <a:xfrm>
            <a:off x="598446" y="3012279"/>
            <a:ext cx="1418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C0504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Азовское море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868380" y="5855050"/>
            <a:ext cx="1273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C0504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Черное море</a:t>
            </a:r>
          </a:p>
        </p:txBody>
      </p:sp>
      <p:sp>
        <p:nvSpPr>
          <p:cNvPr id="162" name="Полилиния: фигура 33">
            <a:extLst>
              <a:ext uri="{FF2B5EF4-FFF2-40B4-BE49-F238E27FC236}">
                <a16:creationId xmlns="" xmlns:a16="http://schemas.microsoft.com/office/drawing/2014/main" id="{3A6A2F71-B5E4-4E4D-82EB-B139E7138DF8}"/>
              </a:ext>
            </a:extLst>
          </p:cNvPr>
          <p:cNvSpPr/>
          <p:nvPr/>
        </p:nvSpPr>
        <p:spPr>
          <a:xfrm>
            <a:off x="5272451" y="6409079"/>
            <a:ext cx="854959" cy="290513"/>
          </a:xfrm>
          <a:custGeom>
            <a:avLst/>
            <a:gdLst>
              <a:gd name="connsiteX0" fmla="*/ 854869 w 854869"/>
              <a:gd name="connsiteY0" fmla="*/ 71438 h 290513"/>
              <a:gd name="connsiteX1" fmla="*/ 800100 w 854869"/>
              <a:gd name="connsiteY1" fmla="*/ 26194 h 290513"/>
              <a:gd name="connsiteX2" fmla="*/ 750094 w 854869"/>
              <a:gd name="connsiteY2" fmla="*/ 47625 h 290513"/>
              <a:gd name="connsiteX3" fmla="*/ 652463 w 854869"/>
              <a:gd name="connsiteY3" fmla="*/ 95250 h 290513"/>
              <a:gd name="connsiteX4" fmla="*/ 585788 w 854869"/>
              <a:gd name="connsiteY4" fmla="*/ 69057 h 290513"/>
              <a:gd name="connsiteX5" fmla="*/ 569119 w 854869"/>
              <a:gd name="connsiteY5" fmla="*/ 47625 h 290513"/>
              <a:gd name="connsiteX6" fmla="*/ 507207 w 854869"/>
              <a:gd name="connsiteY6" fmla="*/ 47625 h 290513"/>
              <a:gd name="connsiteX7" fmla="*/ 369094 w 854869"/>
              <a:gd name="connsiteY7" fmla="*/ 16669 h 290513"/>
              <a:gd name="connsiteX8" fmla="*/ 292894 w 854869"/>
              <a:gd name="connsiteY8" fmla="*/ 0 h 290513"/>
              <a:gd name="connsiteX9" fmla="*/ 176213 w 854869"/>
              <a:gd name="connsiteY9" fmla="*/ 16669 h 290513"/>
              <a:gd name="connsiteX10" fmla="*/ 107157 w 854869"/>
              <a:gd name="connsiteY10" fmla="*/ 30957 h 290513"/>
              <a:gd name="connsiteX11" fmla="*/ 100013 w 854869"/>
              <a:gd name="connsiteY11" fmla="*/ 85725 h 290513"/>
              <a:gd name="connsiteX12" fmla="*/ 52388 w 854869"/>
              <a:gd name="connsiteY12" fmla="*/ 152400 h 290513"/>
              <a:gd name="connsiteX13" fmla="*/ 11907 w 854869"/>
              <a:gd name="connsiteY13" fmla="*/ 216694 h 290513"/>
              <a:gd name="connsiteX14" fmla="*/ 0 w 854869"/>
              <a:gd name="connsiteY14" fmla="*/ 290513 h 29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4869" h="290513">
                <a:moveTo>
                  <a:pt x="854869" y="71438"/>
                </a:moveTo>
                <a:lnTo>
                  <a:pt x="800100" y="26194"/>
                </a:lnTo>
                <a:lnTo>
                  <a:pt x="750094" y="47625"/>
                </a:lnTo>
                <a:lnTo>
                  <a:pt x="652463" y="95250"/>
                </a:lnTo>
                <a:lnTo>
                  <a:pt x="585788" y="69057"/>
                </a:lnTo>
                <a:lnTo>
                  <a:pt x="569119" y="47625"/>
                </a:lnTo>
                <a:lnTo>
                  <a:pt x="507207" y="47625"/>
                </a:lnTo>
                <a:lnTo>
                  <a:pt x="369094" y="16669"/>
                </a:lnTo>
                <a:lnTo>
                  <a:pt x="292894" y="0"/>
                </a:lnTo>
                <a:lnTo>
                  <a:pt x="176213" y="16669"/>
                </a:lnTo>
                <a:lnTo>
                  <a:pt x="107157" y="30957"/>
                </a:lnTo>
                <a:lnTo>
                  <a:pt x="100013" y="85725"/>
                </a:lnTo>
                <a:lnTo>
                  <a:pt x="52388" y="152400"/>
                </a:lnTo>
                <a:lnTo>
                  <a:pt x="11907" y="216694"/>
                </a:lnTo>
                <a:lnTo>
                  <a:pt x="0" y="29051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=""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6629581" y="5947414"/>
            <a:ext cx="216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КАРАЧАЕВО-ЧЕРКЕССКАЯ</a:t>
            </a:r>
          </a:p>
          <a:p>
            <a:pPr algn="ctr"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РЕСПУБЛИКА</a:t>
            </a:r>
          </a:p>
        </p:txBody>
      </p:sp>
      <p:grpSp>
        <p:nvGrpSpPr>
          <p:cNvPr id="176" name="Группа 175"/>
          <p:cNvGrpSpPr/>
          <p:nvPr/>
        </p:nvGrpSpPr>
        <p:grpSpPr>
          <a:xfrm>
            <a:off x="7070697" y="613438"/>
            <a:ext cx="2073304" cy="1159369"/>
            <a:chOff x="6732241" y="3753957"/>
            <a:chExt cx="2399784" cy="869527"/>
          </a:xfrm>
        </p:grpSpPr>
        <p:grpSp>
          <p:nvGrpSpPr>
            <p:cNvPr id="177" name="Группа 2"/>
            <p:cNvGrpSpPr>
              <a:grpSpLocks/>
            </p:cNvGrpSpPr>
            <p:nvPr/>
          </p:nvGrpSpPr>
          <p:grpSpPr bwMode="auto">
            <a:xfrm>
              <a:off x="6732241" y="3753957"/>
              <a:ext cx="2399784" cy="869527"/>
              <a:chOff x="3881365" y="5911948"/>
              <a:chExt cx="2016675" cy="581166"/>
            </a:xfrm>
            <a:solidFill>
              <a:schemeClr val="bg1"/>
            </a:solidFill>
          </p:grpSpPr>
          <p:sp>
            <p:nvSpPr>
              <p:cNvPr id="188" name="Прямоугольник 187"/>
              <p:cNvSpPr/>
              <p:nvPr/>
            </p:nvSpPr>
            <p:spPr bwMode="auto">
              <a:xfrm>
                <a:off x="3881365" y="5911948"/>
                <a:ext cx="2016675" cy="58116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9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178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2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183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184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</p:grpSp>
      <p:sp>
        <p:nvSpPr>
          <p:cNvPr id="191" name="TextBox 190"/>
          <p:cNvSpPr txBox="1"/>
          <p:nvPr/>
        </p:nvSpPr>
        <p:spPr>
          <a:xfrm>
            <a:off x="185203" y="583757"/>
            <a:ext cx="2226557" cy="23170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=""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5481825" y="6536268"/>
            <a:ext cx="783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АБХАЗИЯ</a:t>
            </a:r>
          </a:p>
        </p:txBody>
      </p:sp>
      <p:sp>
        <p:nvSpPr>
          <p:cNvPr id="239" name="Rectangle 637"/>
          <p:cNvSpPr>
            <a:spLocks noChangeArrowheads="1"/>
          </p:cNvSpPr>
          <p:nvPr/>
        </p:nvSpPr>
        <p:spPr bwMode="auto">
          <a:xfrm rot="21360835">
            <a:off x="4947238" y="6039326"/>
            <a:ext cx="301195" cy="642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т.п.г</a:t>
            </a:r>
            <a:r>
              <a:rPr lang="ru-RU" sz="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Сочи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Rectangle 703"/>
          <p:cNvSpPr>
            <a:spLocks noChangeArrowheads="1"/>
          </p:cNvSpPr>
          <p:nvPr/>
        </p:nvSpPr>
        <p:spPr bwMode="auto">
          <a:xfrm rot="21360835">
            <a:off x="1513358" y="3775643"/>
            <a:ext cx="335292" cy="642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Rectangle 845"/>
          <p:cNvSpPr>
            <a:spLocks noChangeArrowheads="1"/>
          </p:cNvSpPr>
          <p:nvPr/>
        </p:nvSpPr>
        <p:spPr bwMode="auto">
          <a:xfrm rot="21360835">
            <a:off x="1880196" y="4096739"/>
            <a:ext cx="263309" cy="642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Анапский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Rectangle 821"/>
          <p:cNvSpPr>
            <a:spLocks noChangeArrowheads="1"/>
          </p:cNvSpPr>
          <p:nvPr/>
        </p:nvSpPr>
        <p:spPr bwMode="auto">
          <a:xfrm rot="21360835">
            <a:off x="1771032" y="3751515"/>
            <a:ext cx="283732" cy="615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50" fontAlgn="auto">
              <a:spcBef>
                <a:spcPts val="0"/>
              </a:spcBef>
              <a:spcAft>
                <a:spcPts val="0"/>
              </a:spcAft>
            </a:pPr>
            <a:r>
              <a:rPr lang="ru-RU" sz="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1" name="Таблица 2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904279"/>
              </p:ext>
            </p:extLst>
          </p:nvPr>
        </p:nvGraphicFramePr>
        <p:xfrm>
          <a:off x="14883" y="5693159"/>
          <a:ext cx="2966431" cy="1204404"/>
        </p:xfrm>
        <a:graphic>
          <a:graphicData uri="http://schemas.openxmlformats.org/drawingml/2006/table">
            <a:tbl>
              <a:tblPr/>
              <a:tblGrid>
                <a:gridCol w="2966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7615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4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Кущевский, Крыловской.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2538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i="1" u="non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32312B1-52BD-4D19-824B-8D1BB6A1AAB3}"/>
              </a:ext>
            </a:extLst>
          </p:cNvPr>
          <p:cNvSpPr/>
          <p:nvPr/>
        </p:nvSpPr>
        <p:spPr bwMode="auto">
          <a:xfrm>
            <a:off x="1554" y="3164"/>
            <a:ext cx="9142449" cy="617539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975" tIns="33501" rIns="66975" bIns="33501" anchor="ctr"/>
          <a:lstStyle/>
          <a:p>
            <a:pPr algn="ctr"/>
            <a:endParaRPr lang="ru-RU" sz="1200" dirty="0"/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ПОЖАРООПАСНОСТЬ И ДЕЙСТВУЮЩИЕ КЛАССЫ ПОЖАРНОЙ ОПАСНОСТИ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.2021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</a:p>
          <a:p>
            <a:pPr algn="ctr"/>
            <a:endParaRPr lang="ru-RU" altLang="ru-RU" sz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179770" y="2420888"/>
            <a:ext cx="2231990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0" name="Таблица 1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390012"/>
              </p:ext>
            </p:extLst>
          </p:nvPr>
        </p:nvGraphicFramePr>
        <p:xfrm>
          <a:off x="6159814" y="5671763"/>
          <a:ext cx="2989876" cy="1232641"/>
        </p:xfrm>
        <a:graphic>
          <a:graphicData uri="http://schemas.openxmlformats.org/drawingml/2006/table">
            <a:tbl>
              <a:tblPr/>
              <a:tblGrid>
                <a:gridCol w="2989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7394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24940" algn="l"/>
                          <a:tab pos="1492885" algn="ctr"/>
                        </a:tabLst>
                      </a:pPr>
                      <a:endParaRPr lang="en-US" sz="1100" b="1" i="1" dirty="0" smtClean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424940" algn="l"/>
                          <a:tab pos="1492885" algn="ctr"/>
                        </a:tabLst>
                      </a:pPr>
                      <a:endParaRPr lang="en-US" sz="1100" b="1" i="1" dirty="0" smtClean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424940" algn="l"/>
                          <a:tab pos="1492885" algn="ctr"/>
                        </a:tabLst>
                      </a:pPr>
                      <a:r>
                        <a:rPr lang="en-US" sz="1100" b="1" i="1" dirty="0" smtClean="0">
                          <a:effectLst/>
                          <a:latin typeface="Times New Roman"/>
                          <a:ea typeface="MS Mincho"/>
                        </a:rPr>
                        <a:t>-</a:t>
                      </a:r>
                      <a:endParaRPr lang="ru-RU" sz="1100" b="1" i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1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300" b="1" i="1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300" b="1" i="1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1267" name="Picture 3" descr="E:\!!!!!!!ОММиОППМ\осад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" y="2669795"/>
            <a:ext cx="2699792" cy="16115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63"/>
          <p:cNvSpPr>
            <a:spLocks/>
          </p:cNvSpPr>
          <p:nvPr/>
        </p:nvSpPr>
        <p:spPr bwMode="auto">
          <a:xfrm>
            <a:off x="4355976" y="1337368"/>
            <a:ext cx="1084143" cy="821201"/>
          </a:xfrm>
          <a:custGeom>
            <a:avLst/>
            <a:gdLst>
              <a:gd name="T0" fmla="*/ 259 w 260"/>
              <a:gd name="T1" fmla="*/ 82 h 216"/>
              <a:gd name="T2" fmla="*/ 255 w 260"/>
              <a:gd name="T3" fmla="*/ 86 h 216"/>
              <a:gd name="T4" fmla="*/ 250 w 260"/>
              <a:gd name="T5" fmla="*/ 90 h 216"/>
              <a:gd name="T6" fmla="*/ 244 w 260"/>
              <a:gd name="T7" fmla="*/ 89 h 216"/>
              <a:gd name="T8" fmla="*/ 243 w 260"/>
              <a:gd name="T9" fmla="*/ 95 h 216"/>
              <a:gd name="T10" fmla="*/ 215 w 260"/>
              <a:gd name="T11" fmla="*/ 105 h 216"/>
              <a:gd name="T12" fmla="*/ 208 w 260"/>
              <a:gd name="T13" fmla="*/ 137 h 216"/>
              <a:gd name="T14" fmla="*/ 195 w 260"/>
              <a:gd name="T15" fmla="*/ 134 h 216"/>
              <a:gd name="T16" fmla="*/ 142 w 260"/>
              <a:gd name="T17" fmla="*/ 121 h 216"/>
              <a:gd name="T18" fmla="*/ 143 w 260"/>
              <a:gd name="T19" fmla="*/ 155 h 216"/>
              <a:gd name="T20" fmla="*/ 156 w 260"/>
              <a:gd name="T21" fmla="*/ 159 h 216"/>
              <a:gd name="T22" fmla="*/ 164 w 260"/>
              <a:gd name="T23" fmla="*/ 165 h 216"/>
              <a:gd name="T24" fmla="*/ 170 w 260"/>
              <a:gd name="T25" fmla="*/ 170 h 216"/>
              <a:gd name="T26" fmla="*/ 175 w 260"/>
              <a:gd name="T27" fmla="*/ 171 h 216"/>
              <a:gd name="T28" fmla="*/ 181 w 260"/>
              <a:gd name="T29" fmla="*/ 175 h 216"/>
              <a:gd name="T30" fmla="*/ 178 w 260"/>
              <a:gd name="T31" fmla="*/ 190 h 216"/>
              <a:gd name="T32" fmla="*/ 174 w 260"/>
              <a:gd name="T33" fmla="*/ 194 h 216"/>
              <a:gd name="T34" fmla="*/ 167 w 260"/>
              <a:gd name="T35" fmla="*/ 191 h 216"/>
              <a:gd name="T36" fmla="*/ 143 w 260"/>
              <a:gd name="T37" fmla="*/ 212 h 216"/>
              <a:gd name="T38" fmla="*/ 121 w 260"/>
              <a:gd name="T39" fmla="*/ 215 h 216"/>
              <a:gd name="T40" fmla="*/ 99 w 260"/>
              <a:gd name="T41" fmla="*/ 200 h 216"/>
              <a:gd name="T42" fmla="*/ 70 w 260"/>
              <a:gd name="T43" fmla="*/ 149 h 216"/>
              <a:gd name="T44" fmla="*/ 51 w 260"/>
              <a:gd name="T45" fmla="*/ 164 h 216"/>
              <a:gd name="T46" fmla="*/ 42 w 260"/>
              <a:gd name="T47" fmla="*/ 159 h 216"/>
              <a:gd name="T48" fmla="*/ 26 w 260"/>
              <a:gd name="T49" fmla="*/ 124 h 216"/>
              <a:gd name="T50" fmla="*/ 22 w 260"/>
              <a:gd name="T51" fmla="*/ 82 h 216"/>
              <a:gd name="T52" fmla="*/ 19 w 260"/>
              <a:gd name="T53" fmla="*/ 80 h 216"/>
              <a:gd name="T54" fmla="*/ 0 w 260"/>
              <a:gd name="T55" fmla="*/ 49 h 216"/>
              <a:gd name="T56" fmla="*/ 5 w 260"/>
              <a:gd name="T57" fmla="*/ 41 h 216"/>
              <a:gd name="T58" fmla="*/ 16 w 260"/>
              <a:gd name="T59" fmla="*/ 30 h 216"/>
              <a:gd name="T60" fmla="*/ 16 w 260"/>
              <a:gd name="T61" fmla="*/ 5 h 216"/>
              <a:gd name="T62" fmla="*/ 27 w 260"/>
              <a:gd name="T63" fmla="*/ 7 h 216"/>
              <a:gd name="T64" fmla="*/ 35 w 260"/>
              <a:gd name="T65" fmla="*/ 5 h 216"/>
              <a:gd name="T66" fmla="*/ 41 w 260"/>
              <a:gd name="T67" fmla="*/ 4 h 216"/>
              <a:gd name="T68" fmla="*/ 47 w 260"/>
              <a:gd name="T69" fmla="*/ 4 h 216"/>
              <a:gd name="T70" fmla="*/ 57 w 260"/>
              <a:gd name="T71" fmla="*/ 5 h 216"/>
              <a:gd name="T72" fmla="*/ 61 w 260"/>
              <a:gd name="T73" fmla="*/ 5 h 216"/>
              <a:gd name="T74" fmla="*/ 68 w 260"/>
              <a:gd name="T75" fmla="*/ 2 h 216"/>
              <a:gd name="T76" fmla="*/ 73 w 260"/>
              <a:gd name="T77" fmla="*/ 0 h 216"/>
              <a:gd name="T78" fmla="*/ 82 w 260"/>
              <a:gd name="T79" fmla="*/ 1 h 216"/>
              <a:gd name="T80" fmla="*/ 93 w 260"/>
              <a:gd name="T81" fmla="*/ 5 h 216"/>
              <a:gd name="T82" fmla="*/ 105 w 260"/>
              <a:gd name="T83" fmla="*/ 13 h 216"/>
              <a:gd name="T84" fmla="*/ 114 w 260"/>
              <a:gd name="T85" fmla="*/ 16 h 216"/>
              <a:gd name="T86" fmla="*/ 133 w 260"/>
              <a:gd name="T87" fmla="*/ 16 h 216"/>
              <a:gd name="T88" fmla="*/ 145 w 260"/>
              <a:gd name="T89" fmla="*/ 16 h 216"/>
              <a:gd name="T90" fmla="*/ 148 w 260"/>
              <a:gd name="T91" fmla="*/ 16 h 216"/>
              <a:gd name="T92" fmla="*/ 151 w 260"/>
              <a:gd name="T93" fmla="*/ 16 h 216"/>
              <a:gd name="T94" fmla="*/ 158 w 260"/>
              <a:gd name="T95" fmla="*/ 16 h 216"/>
              <a:gd name="T96" fmla="*/ 170 w 260"/>
              <a:gd name="T97" fmla="*/ 20 h 216"/>
              <a:gd name="T98" fmla="*/ 183 w 260"/>
              <a:gd name="T99" fmla="*/ 26 h 216"/>
              <a:gd name="T100" fmla="*/ 192 w 260"/>
              <a:gd name="T101" fmla="*/ 27 h 216"/>
              <a:gd name="T102" fmla="*/ 215 w 260"/>
              <a:gd name="T103" fmla="*/ 29 h 216"/>
              <a:gd name="T104" fmla="*/ 237 w 260"/>
              <a:gd name="T105" fmla="*/ 32 h 216"/>
              <a:gd name="T106" fmla="*/ 247 w 260"/>
              <a:gd name="T107" fmla="*/ 32 h 216"/>
              <a:gd name="T108" fmla="*/ 247 w 260"/>
              <a:gd name="T109" fmla="*/ 45 h 216"/>
              <a:gd name="T110" fmla="*/ 252 w 260"/>
              <a:gd name="T111" fmla="*/ 46 h 216"/>
              <a:gd name="T112" fmla="*/ 253 w 260"/>
              <a:gd name="T113" fmla="*/ 49 h 216"/>
              <a:gd name="T114" fmla="*/ 256 w 260"/>
              <a:gd name="T115" fmla="*/ 49 h 216"/>
              <a:gd name="T116" fmla="*/ 260 w 260"/>
              <a:gd name="T117" fmla="*/ 51 h 216"/>
              <a:gd name="T118" fmla="*/ 260 w 260"/>
              <a:gd name="T119" fmla="*/ 70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92D05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260"/>
          <p:cNvSpPr>
            <a:spLocks/>
          </p:cNvSpPr>
          <p:nvPr/>
        </p:nvSpPr>
        <p:spPr bwMode="auto">
          <a:xfrm>
            <a:off x="4819532" y="1718796"/>
            <a:ext cx="976604" cy="702092"/>
          </a:xfrm>
          <a:custGeom>
            <a:avLst/>
            <a:gdLst>
              <a:gd name="T0" fmla="*/ 187 w 223"/>
              <a:gd name="T1" fmla="*/ 66 h 164"/>
              <a:gd name="T2" fmla="*/ 187 w 223"/>
              <a:gd name="T3" fmla="*/ 70 h 164"/>
              <a:gd name="T4" fmla="*/ 185 w 223"/>
              <a:gd name="T5" fmla="*/ 91 h 164"/>
              <a:gd name="T6" fmla="*/ 178 w 223"/>
              <a:gd name="T7" fmla="*/ 94 h 164"/>
              <a:gd name="T8" fmla="*/ 173 w 223"/>
              <a:gd name="T9" fmla="*/ 100 h 164"/>
              <a:gd name="T10" fmla="*/ 176 w 223"/>
              <a:gd name="T11" fmla="*/ 107 h 164"/>
              <a:gd name="T12" fmla="*/ 181 w 223"/>
              <a:gd name="T13" fmla="*/ 110 h 164"/>
              <a:gd name="T14" fmla="*/ 181 w 223"/>
              <a:gd name="T15" fmla="*/ 120 h 164"/>
              <a:gd name="T16" fmla="*/ 191 w 223"/>
              <a:gd name="T17" fmla="*/ 120 h 164"/>
              <a:gd name="T18" fmla="*/ 194 w 223"/>
              <a:gd name="T19" fmla="*/ 126 h 164"/>
              <a:gd name="T20" fmla="*/ 195 w 223"/>
              <a:gd name="T21" fmla="*/ 136 h 164"/>
              <a:gd name="T22" fmla="*/ 201 w 223"/>
              <a:gd name="T23" fmla="*/ 138 h 164"/>
              <a:gd name="T24" fmla="*/ 213 w 223"/>
              <a:gd name="T25" fmla="*/ 141 h 164"/>
              <a:gd name="T26" fmla="*/ 223 w 223"/>
              <a:gd name="T27" fmla="*/ 142 h 164"/>
              <a:gd name="T28" fmla="*/ 223 w 223"/>
              <a:gd name="T29" fmla="*/ 147 h 164"/>
              <a:gd name="T30" fmla="*/ 173 w 223"/>
              <a:gd name="T31" fmla="*/ 148 h 164"/>
              <a:gd name="T32" fmla="*/ 159 w 223"/>
              <a:gd name="T33" fmla="*/ 139 h 164"/>
              <a:gd name="T34" fmla="*/ 160 w 223"/>
              <a:gd name="T35" fmla="*/ 133 h 164"/>
              <a:gd name="T36" fmla="*/ 156 w 223"/>
              <a:gd name="T37" fmla="*/ 133 h 164"/>
              <a:gd name="T38" fmla="*/ 156 w 223"/>
              <a:gd name="T39" fmla="*/ 141 h 164"/>
              <a:gd name="T40" fmla="*/ 129 w 223"/>
              <a:gd name="T41" fmla="*/ 161 h 164"/>
              <a:gd name="T42" fmla="*/ 112 w 223"/>
              <a:gd name="T43" fmla="*/ 158 h 164"/>
              <a:gd name="T44" fmla="*/ 107 w 223"/>
              <a:gd name="T45" fmla="*/ 152 h 164"/>
              <a:gd name="T46" fmla="*/ 90 w 223"/>
              <a:gd name="T47" fmla="*/ 151 h 164"/>
              <a:gd name="T48" fmla="*/ 41 w 223"/>
              <a:gd name="T49" fmla="*/ 148 h 164"/>
              <a:gd name="T50" fmla="*/ 25 w 223"/>
              <a:gd name="T51" fmla="*/ 145 h 164"/>
              <a:gd name="T52" fmla="*/ 15 w 223"/>
              <a:gd name="T53" fmla="*/ 136 h 164"/>
              <a:gd name="T54" fmla="*/ 0 w 223"/>
              <a:gd name="T55" fmla="*/ 119 h 164"/>
              <a:gd name="T56" fmla="*/ 6 w 223"/>
              <a:gd name="T57" fmla="*/ 110 h 164"/>
              <a:gd name="T58" fmla="*/ 28 w 223"/>
              <a:gd name="T59" fmla="*/ 107 h 164"/>
              <a:gd name="T60" fmla="*/ 52 w 223"/>
              <a:gd name="T61" fmla="*/ 86 h 164"/>
              <a:gd name="T62" fmla="*/ 59 w 223"/>
              <a:gd name="T63" fmla="*/ 89 h 164"/>
              <a:gd name="T64" fmla="*/ 63 w 223"/>
              <a:gd name="T65" fmla="*/ 85 h 164"/>
              <a:gd name="T66" fmla="*/ 66 w 223"/>
              <a:gd name="T67" fmla="*/ 70 h 164"/>
              <a:gd name="T68" fmla="*/ 60 w 223"/>
              <a:gd name="T69" fmla="*/ 66 h 164"/>
              <a:gd name="T70" fmla="*/ 55 w 223"/>
              <a:gd name="T71" fmla="*/ 65 h 164"/>
              <a:gd name="T72" fmla="*/ 49 w 223"/>
              <a:gd name="T73" fmla="*/ 60 h 164"/>
              <a:gd name="T74" fmla="*/ 41 w 223"/>
              <a:gd name="T75" fmla="*/ 54 h 164"/>
              <a:gd name="T76" fmla="*/ 28 w 223"/>
              <a:gd name="T77" fmla="*/ 50 h 164"/>
              <a:gd name="T78" fmla="*/ 27 w 223"/>
              <a:gd name="T79" fmla="*/ 16 h 164"/>
              <a:gd name="T80" fmla="*/ 80 w 223"/>
              <a:gd name="T81" fmla="*/ 29 h 164"/>
              <a:gd name="T82" fmla="*/ 93 w 223"/>
              <a:gd name="T83" fmla="*/ 32 h 164"/>
              <a:gd name="T84" fmla="*/ 100 w 223"/>
              <a:gd name="T85" fmla="*/ 0 h 164"/>
              <a:gd name="T86" fmla="*/ 126 w 223"/>
              <a:gd name="T87" fmla="*/ 21 h 164"/>
              <a:gd name="T88" fmla="*/ 126 w 223"/>
              <a:gd name="T89" fmla="*/ 26 h 164"/>
              <a:gd name="T90" fmla="*/ 135 w 223"/>
              <a:gd name="T91" fmla="*/ 23 h 164"/>
              <a:gd name="T92" fmla="*/ 141 w 223"/>
              <a:gd name="T93" fmla="*/ 25 h 164"/>
              <a:gd name="T94" fmla="*/ 148 w 223"/>
              <a:gd name="T95" fmla="*/ 26 h 164"/>
              <a:gd name="T96" fmla="*/ 159 w 223"/>
              <a:gd name="T97" fmla="*/ 28 h 164"/>
              <a:gd name="T98" fmla="*/ 163 w 223"/>
              <a:gd name="T99" fmla="*/ 26 h 164"/>
              <a:gd name="T100" fmla="*/ 166 w 223"/>
              <a:gd name="T101" fmla="*/ 28 h 164"/>
              <a:gd name="T102" fmla="*/ 169 w 223"/>
              <a:gd name="T103" fmla="*/ 31 h 164"/>
              <a:gd name="T104" fmla="*/ 169 w 223"/>
              <a:gd name="T105" fmla="*/ 43 h 164"/>
              <a:gd name="T106" fmla="*/ 173 w 223"/>
              <a:gd name="T107" fmla="*/ 47 h 164"/>
              <a:gd name="T108" fmla="*/ 173 w 223"/>
              <a:gd name="T109" fmla="*/ 65 h 164"/>
              <a:gd name="T110" fmla="*/ 179 w 223"/>
              <a:gd name="T111" fmla="*/ 66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92D05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683"/>
          <p:cNvSpPr>
            <a:spLocks noChangeArrowheads="1"/>
          </p:cNvSpPr>
          <p:nvPr/>
        </p:nvSpPr>
        <p:spPr bwMode="auto">
          <a:xfrm>
            <a:off x="4819532" y="1688019"/>
            <a:ext cx="251672" cy="615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u-RU" sz="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Кущевский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827"/>
          <p:cNvSpPr>
            <a:spLocks noChangeArrowheads="1"/>
          </p:cNvSpPr>
          <p:nvPr/>
        </p:nvSpPr>
        <p:spPr bwMode="auto">
          <a:xfrm>
            <a:off x="5164402" y="2065699"/>
            <a:ext cx="275717" cy="615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u-RU" sz="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Крыловский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" y="815925"/>
            <a:ext cx="2686050" cy="1604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94" y="1350639"/>
            <a:ext cx="6265211" cy="5310726"/>
            <a:chOff x="1119189" y="792277"/>
            <a:chExt cx="6323925" cy="5861601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70" y="3590864"/>
              <a:ext cx="864372" cy="437953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2" y="3684650"/>
              <a:ext cx="832005" cy="1040591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6" y="3201508"/>
              <a:ext cx="1024299" cy="646072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2" y="3229001"/>
              <a:ext cx="1083320" cy="631594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6" y="2769886"/>
              <a:ext cx="938625" cy="553775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3" y="1595124"/>
              <a:ext cx="1235632" cy="935626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2" y="2952598"/>
              <a:ext cx="938623" cy="970012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8" y="3661536"/>
              <a:ext cx="972894" cy="790849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6" y="1488549"/>
              <a:ext cx="839620" cy="783611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40" y="3473236"/>
              <a:ext cx="873891" cy="1268616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9" y="1793756"/>
              <a:ext cx="1098551" cy="658741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8" y="2728970"/>
              <a:ext cx="757753" cy="1058688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90001" y="2646850"/>
              <a:ext cx="1039531" cy="705793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55" y="3810605"/>
              <a:ext cx="620673" cy="731130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7" y="3205187"/>
              <a:ext cx="955759" cy="638833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101" y="792277"/>
              <a:ext cx="683502" cy="854189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3" y="2004935"/>
              <a:ext cx="41906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6" y="3404454"/>
              <a:ext cx="34302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8" y="3812329"/>
              <a:ext cx="41745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5" y="1982324"/>
              <a:ext cx="47570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2" y="2986339"/>
              <a:ext cx="47570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5" y="4090032"/>
              <a:ext cx="39156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7" y="3586923"/>
              <a:ext cx="61485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4" y="2766382"/>
              <a:ext cx="55498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13" y="2959098"/>
              <a:ext cx="4595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6" y="4066714"/>
              <a:ext cx="438485" cy="13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5" y="3247682"/>
              <a:ext cx="648374" cy="237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7" y="920001"/>
              <a:ext cx="60514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601" y="3358273"/>
              <a:ext cx="59381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5" y="1773155"/>
              <a:ext cx="60837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73" y="3398354"/>
              <a:ext cx="686043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51" y="3727268"/>
              <a:ext cx="67148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70" y="1032357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5" y="2050130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100" y="2845966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1" y="388385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5" y="415552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90" y="300276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24" y="341506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9" y="205315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4" y="1831827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4" y="1068159"/>
              <a:ext cx="1064760" cy="1003524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5" y="1371276"/>
              <a:ext cx="29609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7" y="1152070"/>
              <a:ext cx="734787" cy="589642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60" y="1433767"/>
              <a:ext cx="61485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10" y="1868711"/>
              <a:ext cx="1188358" cy="997855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8" y="2488935"/>
              <a:ext cx="93360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9" y="2671531"/>
              <a:ext cx="1102179" cy="820962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8" y="2865466"/>
              <a:ext cx="54042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81" y="2295068"/>
              <a:ext cx="1147537" cy="485320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30" y="2539313"/>
              <a:ext cx="53718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9" y="2426602"/>
              <a:ext cx="798287" cy="825499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7" y="2801997"/>
              <a:ext cx="56792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9" y="2666994"/>
              <a:ext cx="752930" cy="793749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7" y="3084479"/>
              <a:ext cx="51453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90" y="2984494"/>
              <a:ext cx="607787" cy="730248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7" y="3111886"/>
              <a:ext cx="47408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34" y="2155366"/>
              <a:ext cx="1061358" cy="887184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72" y="2505941"/>
              <a:ext cx="47731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61" y="1828796"/>
              <a:ext cx="1132116" cy="1017812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91" y="2542393"/>
              <a:ext cx="66015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4" y="1300842"/>
              <a:ext cx="892629" cy="604156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52" y="1729187"/>
              <a:ext cx="48864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9" y="908955"/>
              <a:ext cx="1121229" cy="914398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12" y="1205464"/>
              <a:ext cx="44495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91" y="1809747"/>
              <a:ext cx="902608" cy="1052284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9" y="2190457"/>
              <a:ext cx="55822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41" y="3628565"/>
              <a:ext cx="1192894" cy="870855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7" y="3826265"/>
              <a:ext cx="58452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42" y="3809993"/>
              <a:ext cx="498929" cy="494392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204" y="3907918"/>
              <a:ext cx="58452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7" y="4571991"/>
              <a:ext cx="861787" cy="1115784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85" y="5129882"/>
              <a:ext cx="584526" cy="237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35" y="4327063"/>
              <a:ext cx="861787" cy="1197427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301" y="4670059"/>
              <a:ext cx="58452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71" y="4386028"/>
              <a:ext cx="725715" cy="1787067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60" y="5338243"/>
              <a:ext cx="58452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42" y="3922253"/>
              <a:ext cx="666750" cy="894667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9" y="4270725"/>
              <a:ext cx="60028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4" y="4571992"/>
              <a:ext cx="993324" cy="1200828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72" y="4972018"/>
              <a:ext cx="55336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8" y="4816919"/>
              <a:ext cx="1177019" cy="806222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80" y="5137006"/>
              <a:ext cx="51776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2"/>
              <a:ext cx="1326699" cy="659945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7" y="3567750"/>
              <a:ext cx="49997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2" y="3704537"/>
              <a:ext cx="666750" cy="792614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7" y="3930553"/>
              <a:ext cx="25079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7" y="4020903"/>
              <a:ext cx="568100" cy="544285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9" y="4358660"/>
              <a:ext cx="55983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7" y="4422314"/>
              <a:ext cx="1010332" cy="687159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5" y="4776424"/>
              <a:ext cx="4595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21" y="3871225"/>
              <a:ext cx="833439" cy="972909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71" y="4343199"/>
              <a:ext cx="41259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8" y="4259028"/>
              <a:ext cx="898073" cy="717776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7" y="4529978"/>
              <a:ext cx="58410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41" y="5474595"/>
              <a:ext cx="1936752" cy="1179283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8" y="5919760"/>
              <a:ext cx="20225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12" y="105410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9" y="1455035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4" y="1324327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86" y="2367637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55" y="231056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9" y="2629026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6" y="2882857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83" y="248372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50" y="2266825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73" y="3376627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5" y="4099166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63" y="431170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93" y="4450920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52" y="494412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85" y="4989243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9" y="449715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8" y="4871207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-1365" y="759587"/>
            <a:ext cx="9136168" cy="6093296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3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КРАЯ</a:t>
            </a:r>
            <a:endParaRPr lang="ru-RU" altLang="ru-RU" sz="1200" dirty="0"/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53" y="583163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36" name="Группа 2"/>
          <p:cNvGrpSpPr>
            <a:grpSpLocks/>
          </p:cNvGrpSpPr>
          <p:nvPr/>
        </p:nvGrpSpPr>
        <p:grpSpPr bwMode="auto">
          <a:xfrm>
            <a:off x="6470536" y="5153173"/>
            <a:ext cx="2674737" cy="1710185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282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6214019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34" y="5806629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552667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6230025"/>
            <a:ext cx="215900" cy="28786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6" name="TextBox 45"/>
          <p:cNvSpPr txBox="1"/>
          <p:nvPr/>
        </p:nvSpPr>
        <p:spPr>
          <a:xfrm>
            <a:off x="6857981" y="57786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/>
          </p:nvPr>
        </p:nvGraphicFramePr>
        <p:xfrm>
          <a:off x="6913284" y="5526678"/>
          <a:ext cx="177800" cy="27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5526678"/>
                        <a:ext cx="177800" cy="27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7674" y="804865"/>
            <a:ext cx="3915093" cy="1731701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запланированных сжиганиях (палах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Краснодар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отжиг;</a:t>
            </a:r>
          </a:p>
          <a:p>
            <a:pPr lvl="0"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 район – 1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отжиг;</a:t>
            </a:r>
          </a:p>
          <a:p>
            <a:pPr lvl="0"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Красноармейский район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отжиг;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– 31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отжиг;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район –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отжига;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 район – 7 отжигов;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Крыловский район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отжигов.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запланировано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945025" y="4180562"/>
            <a:ext cx="14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8" name="Freeform 252"/>
          <p:cNvSpPr>
            <a:spLocks/>
          </p:cNvSpPr>
          <p:nvPr/>
        </p:nvSpPr>
        <p:spPr bwMode="auto">
          <a:xfrm rot="21004322">
            <a:off x="5585637" y="3636084"/>
            <a:ext cx="878386" cy="771769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pPr algn="ctr"/>
            <a:endParaRPr lang="ru-RU" sz="7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" name="Rectangle 826"/>
          <p:cNvSpPr>
            <a:spLocks noChangeArrowheads="1"/>
          </p:cNvSpPr>
          <p:nvPr/>
        </p:nvSpPr>
        <p:spPr bwMode="auto">
          <a:xfrm>
            <a:off x="5752740" y="3803715"/>
            <a:ext cx="48891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Гулькевичский 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6234113" y="3638550"/>
          <a:ext cx="17780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4113" y="3638550"/>
                        <a:ext cx="177800" cy="27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" name="TextBox 188"/>
          <p:cNvSpPr txBox="1"/>
          <p:nvPr/>
        </p:nvSpPr>
        <p:spPr>
          <a:xfrm>
            <a:off x="5847290" y="384447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0" name="Freeform 273"/>
          <p:cNvSpPr>
            <a:spLocks noEditPoints="1"/>
          </p:cNvSpPr>
          <p:nvPr/>
        </p:nvSpPr>
        <p:spPr bwMode="auto">
          <a:xfrm rot="21314132">
            <a:off x="2306283" y="3185468"/>
            <a:ext cx="750718" cy="9591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2100">
              <a:latin typeface="Arial" charset="0"/>
            </a:endParaRPr>
          </a:p>
        </p:txBody>
      </p:sp>
      <p:sp>
        <p:nvSpPr>
          <p:cNvPr id="191" name="Rectangle 743"/>
          <p:cNvSpPr>
            <a:spLocks noChangeArrowheads="1"/>
          </p:cNvSpPr>
          <p:nvPr/>
        </p:nvSpPr>
        <p:spPr bwMode="auto">
          <a:xfrm>
            <a:off x="2443149" y="3859094"/>
            <a:ext cx="4712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  <a:p>
            <a:r>
              <a:rPr lang="ru-RU" altLang="ru-RU" sz="7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район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479606" y="328498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2594000" y="3512815"/>
          <a:ext cx="1778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" name="Clip" r:id="rId9" imgW="297180" imgH="500177" progId="MS_ClipArt_Gallery.2">
                  <p:embed/>
                </p:oleObj>
              </mc:Choice>
              <mc:Fallback>
                <p:oleObj name="Clip" r:id="rId9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4000" y="3512815"/>
                        <a:ext cx="1778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31901"/>
              </p:ext>
            </p:extLst>
          </p:nvPr>
        </p:nvGraphicFramePr>
        <p:xfrm>
          <a:off x="8954" y="5280595"/>
          <a:ext cx="2699792" cy="157955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35340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60837" marB="60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130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0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207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7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92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83" name="Полилиния 182"/>
          <p:cNvSpPr/>
          <p:nvPr/>
        </p:nvSpPr>
        <p:spPr>
          <a:xfrm>
            <a:off x="2741742" y="3107592"/>
            <a:ext cx="1102178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2100">
              <a:latin typeface="Arial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059832" y="3259961"/>
            <a:ext cx="5354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  <a:p>
            <a:r>
              <a:rPr lang="ru-RU" altLang="ru-RU" sz="7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район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379662"/>
              </p:ext>
            </p:extLst>
          </p:nvPr>
        </p:nvGraphicFramePr>
        <p:xfrm>
          <a:off x="3603563" y="3563878"/>
          <a:ext cx="1778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1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563" y="3563878"/>
                        <a:ext cx="1778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" name="TextBox 185"/>
          <p:cNvSpPr txBox="1"/>
          <p:nvPr/>
        </p:nvSpPr>
        <p:spPr>
          <a:xfrm>
            <a:off x="3433470" y="342518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Freeform 260"/>
          <p:cNvSpPr>
            <a:spLocks/>
          </p:cNvSpPr>
          <p:nvPr/>
        </p:nvSpPr>
        <p:spPr bwMode="auto">
          <a:xfrm rot="21334256">
            <a:off x="4909191" y="1899908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2100" dirty="0">
              <a:latin typeface="Arial" charset="0"/>
            </a:endParaRPr>
          </a:p>
        </p:txBody>
      </p:sp>
      <p:sp>
        <p:nvSpPr>
          <p:cNvPr id="193" name="Rectangle 743"/>
          <p:cNvSpPr>
            <a:spLocks noChangeArrowheads="1"/>
          </p:cNvSpPr>
          <p:nvPr/>
        </p:nvSpPr>
        <p:spPr bwMode="auto">
          <a:xfrm>
            <a:off x="5092182" y="2023890"/>
            <a:ext cx="4841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Крыловский</a:t>
            </a:r>
          </a:p>
          <a:p>
            <a:r>
              <a:rPr lang="ru-RU" altLang="ru-RU" sz="7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район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078957" y="219122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988170"/>
              </p:ext>
            </p:extLst>
          </p:nvPr>
        </p:nvGraphicFramePr>
        <p:xfrm>
          <a:off x="5344902" y="2169107"/>
          <a:ext cx="1778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2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4902" y="2169107"/>
                        <a:ext cx="1778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Freeform 281"/>
          <p:cNvSpPr>
            <a:spLocks noEditPoints="1"/>
          </p:cNvSpPr>
          <p:nvPr/>
        </p:nvSpPr>
        <p:spPr bwMode="auto">
          <a:xfrm>
            <a:off x="1028079" y="3561270"/>
            <a:ext cx="1408659" cy="645944"/>
          </a:xfrm>
          <a:custGeom>
            <a:avLst/>
            <a:gdLst>
              <a:gd name="T0" fmla="*/ 115 w 344"/>
              <a:gd name="T1" fmla="*/ 7 h 165"/>
              <a:gd name="T2" fmla="*/ 146 w 344"/>
              <a:gd name="T3" fmla="*/ 32 h 165"/>
              <a:gd name="T4" fmla="*/ 198 w 344"/>
              <a:gd name="T5" fmla="*/ 58 h 165"/>
              <a:gd name="T6" fmla="*/ 222 w 344"/>
              <a:gd name="T7" fmla="*/ 63 h 165"/>
              <a:gd name="T8" fmla="*/ 253 w 344"/>
              <a:gd name="T9" fmla="*/ 63 h 165"/>
              <a:gd name="T10" fmla="*/ 256 w 344"/>
              <a:gd name="T11" fmla="*/ 58 h 165"/>
              <a:gd name="T12" fmla="*/ 266 w 344"/>
              <a:gd name="T13" fmla="*/ 63 h 165"/>
              <a:gd name="T14" fmla="*/ 303 w 344"/>
              <a:gd name="T15" fmla="*/ 45 h 165"/>
              <a:gd name="T16" fmla="*/ 321 w 344"/>
              <a:gd name="T17" fmla="*/ 43 h 165"/>
              <a:gd name="T18" fmla="*/ 343 w 344"/>
              <a:gd name="T19" fmla="*/ 74 h 165"/>
              <a:gd name="T20" fmla="*/ 335 w 344"/>
              <a:gd name="T21" fmla="*/ 131 h 165"/>
              <a:gd name="T22" fmla="*/ 321 w 344"/>
              <a:gd name="T23" fmla="*/ 153 h 165"/>
              <a:gd name="T24" fmla="*/ 300 w 344"/>
              <a:gd name="T25" fmla="*/ 146 h 165"/>
              <a:gd name="T26" fmla="*/ 287 w 344"/>
              <a:gd name="T27" fmla="*/ 139 h 165"/>
              <a:gd name="T28" fmla="*/ 274 w 344"/>
              <a:gd name="T29" fmla="*/ 128 h 165"/>
              <a:gd name="T30" fmla="*/ 252 w 344"/>
              <a:gd name="T31" fmla="*/ 134 h 165"/>
              <a:gd name="T32" fmla="*/ 215 w 344"/>
              <a:gd name="T33" fmla="*/ 143 h 165"/>
              <a:gd name="T34" fmla="*/ 190 w 344"/>
              <a:gd name="T35" fmla="*/ 164 h 165"/>
              <a:gd name="T36" fmla="*/ 88 w 344"/>
              <a:gd name="T37" fmla="*/ 143 h 165"/>
              <a:gd name="T38" fmla="*/ 48 w 344"/>
              <a:gd name="T39" fmla="*/ 136 h 165"/>
              <a:gd name="T40" fmla="*/ 19 w 344"/>
              <a:gd name="T41" fmla="*/ 111 h 165"/>
              <a:gd name="T42" fmla="*/ 17 w 344"/>
              <a:gd name="T43" fmla="*/ 93 h 165"/>
              <a:gd name="T44" fmla="*/ 35 w 344"/>
              <a:gd name="T45" fmla="*/ 92 h 165"/>
              <a:gd name="T46" fmla="*/ 64 w 344"/>
              <a:gd name="T47" fmla="*/ 89 h 165"/>
              <a:gd name="T48" fmla="*/ 67 w 344"/>
              <a:gd name="T49" fmla="*/ 87 h 165"/>
              <a:gd name="T50" fmla="*/ 92 w 344"/>
              <a:gd name="T51" fmla="*/ 85 h 165"/>
              <a:gd name="T52" fmla="*/ 108 w 344"/>
              <a:gd name="T53" fmla="*/ 83 h 165"/>
              <a:gd name="T54" fmla="*/ 136 w 344"/>
              <a:gd name="T55" fmla="*/ 73 h 165"/>
              <a:gd name="T56" fmla="*/ 137 w 344"/>
              <a:gd name="T57" fmla="*/ 57 h 165"/>
              <a:gd name="T58" fmla="*/ 88 w 344"/>
              <a:gd name="T59" fmla="*/ 58 h 165"/>
              <a:gd name="T60" fmla="*/ 74 w 344"/>
              <a:gd name="T61" fmla="*/ 45 h 165"/>
              <a:gd name="T62" fmla="*/ 76 w 344"/>
              <a:gd name="T63" fmla="*/ 30 h 165"/>
              <a:gd name="T64" fmla="*/ 85 w 344"/>
              <a:gd name="T65" fmla="*/ 38 h 165"/>
              <a:gd name="T66" fmla="*/ 96 w 344"/>
              <a:gd name="T67" fmla="*/ 35 h 165"/>
              <a:gd name="T68" fmla="*/ 88 w 344"/>
              <a:gd name="T69" fmla="*/ 27 h 165"/>
              <a:gd name="T70" fmla="*/ 79 w 344"/>
              <a:gd name="T71" fmla="*/ 17 h 165"/>
              <a:gd name="T72" fmla="*/ 70 w 344"/>
              <a:gd name="T73" fmla="*/ 22 h 165"/>
              <a:gd name="T74" fmla="*/ 54 w 344"/>
              <a:gd name="T75" fmla="*/ 38 h 165"/>
              <a:gd name="T76" fmla="*/ 50 w 344"/>
              <a:gd name="T77" fmla="*/ 42 h 165"/>
              <a:gd name="T78" fmla="*/ 44 w 344"/>
              <a:gd name="T79" fmla="*/ 48 h 165"/>
              <a:gd name="T80" fmla="*/ 38 w 344"/>
              <a:gd name="T81" fmla="*/ 51 h 165"/>
              <a:gd name="T82" fmla="*/ 33 w 344"/>
              <a:gd name="T83" fmla="*/ 51 h 165"/>
              <a:gd name="T84" fmla="*/ 41 w 344"/>
              <a:gd name="T85" fmla="*/ 42 h 165"/>
              <a:gd name="T86" fmla="*/ 74 w 344"/>
              <a:gd name="T87" fmla="*/ 10 h 165"/>
              <a:gd name="T88" fmla="*/ 11 w 344"/>
              <a:gd name="T89" fmla="*/ 73 h 165"/>
              <a:gd name="T90" fmla="*/ 4 w 344"/>
              <a:gd name="T91" fmla="*/ 67 h 165"/>
              <a:gd name="T92" fmla="*/ 4 w 344"/>
              <a:gd name="T93" fmla="*/ 65 h 165"/>
              <a:gd name="T94" fmla="*/ 45 w 344"/>
              <a:gd name="T95" fmla="*/ 51 h 165"/>
              <a:gd name="T96" fmla="*/ 42 w 344"/>
              <a:gd name="T97" fmla="*/ 51 h 165"/>
              <a:gd name="T98" fmla="*/ 51 w 344"/>
              <a:gd name="T99" fmla="*/ 46 h 165"/>
              <a:gd name="T100" fmla="*/ 266 w 344"/>
              <a:gd name="T101" fmla="*/ 60 h 165"/>
              <a:gd name="T102" fmla="*/ 14 w 344"/>
              <a:gd name="T103" fmla="*/ 85 h 165"/>
              <a:gd name="T104" fmla="*/ 58 w 344"/>
              <a:gd name="T105" fmla="*/ 43 h 165"/>
              <a:gd name="T106" fmla="*/ 47 w 344"/>
              <a:gd name="T107" fmla="*/ 46 h 165"/>
              <a:gd name="T108" fmla="*/ 47 w 344"/>
              <a:gd name="T109" fmla="*/ 46 h 165"/>
              <a:gd name="T110" fmla="*/ 55 w 344"/>
              <a:gd name="T111" fmla="*/ 39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FF00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Rectangle 703"/>
          <p:cNvSpPr>
            <a:spLocks noChangeArrowheads="1"/>
          </p:cNvSpPr>
          <p:nvPr/>
        </p:nvSpPr>
        <p:spPr bwMode="auto">
          <a:xfrm>
            <a:off x="1494580" y="3887450"/>
            <a:ext cx="723229" cy="1077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Freeform 259"/>
          <p:cNvSpPr>
            <a:spLocks/>
          </p:cNvSpPr>
          <p:nvPr/>
        </p:nvSpPr>
        <p:spPr bwMode="auto">
          <a:xfrm>
            <a:off x="2826511" y="3389430"/>
            <a:ext cx="993225" cy="925448"/>
          </a:xfrm>
          <a:custGeom>
            <a:avLst/>
            <a:gdLst>
              <a:gd name="T0" fmla="*/ 187 w 220"/>
              <a:gd name="T1" fmla="*/ 180 h 239"/>
              <a:gd name="T2" fmla="*/ 196 w 220"/>
              <a:gd name="T3" fmla="*/ 188 h 239"/>
              <a:gd name="T4" fmla="*/ 203 w 220"/>
              <a:gd name="T5" fmla="*/ 194 h 239"/>
              <a:gd name="T6" fmla="*/ 202 w 220"/>
              <a:gd name="T7" fmla="*/ 227 h 239"/>
              <a:gd name="T8" fmla="*/ 192 w 220"/>
              <a:gd name="T9" fmla="*/ 220 h 239"/>
              <a:gd name="T10" fmla="*/ 190 w 220"/>
              <a:gd name="T11" fmla="*/ 230 h 239"/>
              <a:gd name="T12" fmla="*/ 187 w 220"/>
              <a:gd name="T13" fmla="*/ 236 h 239"/>
              <a:gd name="T14" fmla="*/ 179 w 220"/>
              <a:gd name="T15" fmla="*/ 236 h 239"/>
              <a:gd name="T16" fmla="*/ 170 w 220"/>
              <a:gd name="T17" fmla="*/ 239 h 239"/>
              <a:gd name="T18" fmla="*/ 164 w 220"/>
              <a:gd name="T19" fmla="*/ 229 h 239"/>
              <a:gd name="T20" fmla="*/ 161 w 220"/>
              <a:gd name="T21" fmla="*/ 227 h 239"/>
              <a:gd name="T22" fmla="*/ 157 w 220"/>
              <a:gd name="T23" fmla="*/ 233 h 239"/>
              <a:gd name="T24" fmla="*/ 154 w 220"/>
              <a:gd name="T25" fmla="*/ 218 h 239"/>
              <a:gd name="T26" fmla="*/ 145 w 220"/>
              <a:gd name="T27" fmla="*/ 214 h 239"/>
              <a:gd name="T28" fmla="*/ 126 w 220"/>
              <a:gd name="T29" fmla="*/ 217 h 239"/>
              <a:gd name="T30" fmla="*/ 123 w 220"/>
              <a:gd name="T31" fmla="*/ 223 h 239"/>
              <a:gd name="T32" fmla="*/ 114 w 220"/>
              <a:gd name="T33" fmla="*/ 211 h 239"/>
              <a:gd name="T34" fmla="*/ 104 w 220"/>
              <a:gd name="T35" fmla="*/ 208 h 239"/>
              <a:gd name="T36" fmla="*/ 95 w 220"/>
              <a:gd name="T37" fmla="*/ 205 h 239"/>
              <a:gd name="T38" fmla="*/ 85 w 220"/>
              <a:gd name="T39" fmla="*/ 194 h 239"/>
              <a:gd name="T40" fmla="*/ 76 w 220"/>
              <a:gd name="T41" fmla="*/ 185 h 239"/>
              <a:gd name="T42" fmla="*/ 67 w 220"/>
              <a:gd name="T43" fmla="*/ 186 h 239"/>
              <a:gd name="T44" fmla="*/ 60 w 220"/>
              <a:gd name="T45" fmla="*/ 183 h 239"/>
              <a:gd name="T46" fmla="*/ 55 w 220"/>
              <a:gd name="T47" fmla="*/ 177 h 239"/>
              <a:gd name="T48" fmla="*/ 47 w 220"/>
              <a:gd name="T49" fmla="*/ 175 h 239"/>
              <a:gd name="T50" fmla="*/ 45 w 220"/>
              <a:gd name="T51" fmla="*/ 164 h 239"/>
              <a:gd name="T52" fmla="*/ 42 w 220"/>
              <a:gd name="T53" fmla="*/ 160 h 239"/>
              <a:gd name="T54" fmla="*/ 36 w 220"/>
              <a:gd name="T55" fmla="*/ 155 h 239"/>
              <a:gd name="T56" fmla="*/ 31 w 220"/>
              <a:gd name="T57" fmla="*/ 145 h 239"/>
              <a:gd name="T58" fmla="*/ 26 w 220"/>
              <a:gd name="T59" fmla="*/ 128 h 239"/>
              <a:gd name="T60" fmla="*/ 17 w 220"/>
              <a:gd name="T61" fmla="*/ 123 h 239"/>
              <a:gd name="T62" fmla="*/ 11 w 220"/>
              <a:gd name="T63" fmla="*/ 120 h 239"/>
              <a:gd name="T64" fmla="*/ 6 w 220"/>
              <a:gd name="T65" fmla="*/ 114 h 239"/>
              <a:gd name="T66" fmla="*/ 0 w 220"/>
              <a:gd name="T67" fmla="*/ 113 h 239"/>
              <a:gd name="T68" fmla="*/ 1 w 220"/>
              <a:gd name="T69" fmla="*/ 106 h 239"/>
              <a:gd name="T70" fmla="*/ 4 w 220"/>
              <a:gd name="T71" fmla="*/ 100 h 239"/>
              <a:gd name="T72" fmla="*/ 9 w 220"/>
              <a:gd name="T73" fmla="*/ 91 h 239"/>
              <a:gd name="T74" fmla="*/ 10 w 220"/>
              <a:gd name="T75" fmla="*/ 78 h 239"/>
              <a:gd name="T76" fmla="*/ 13 w 220"/>
              <a:gd name="T77" fmla="*/ 70 h 239"/>
              <a:gd name="T78" fmla="*/ 11 w 220"/>
              <a:gd name="T79" fmla="*/ 68 h 239"/>
              <a:gd name="T80" fmla="*/ 9 w 220"/>
              <a:gd name="T81" fmla="*/ 53 h 239"/>
              <a:gd name="T82" fmla="*/ 14 w 220"/>
              <a:gd name="T83" fmla="*/ 50 h 239"/>
              <a:gd name="T84" fmla="*/ 17 w 220"/>
              <a:gd name="T85" fmla="*/ 43 h 239"/>
              <a:gd name="T86" fmla="*/ 19 w 220"/>
              <a:gd name="T87" fmla="*/ 29 h 239"/>
              <a:gd name="T88" fmla="*/ 28 w 220"/>
              <a:gd name="T89" fmla="*/ 13 h 239"/>
              <a:gd name="T90" fmla="*/ 36 w 220"/>
              <a:gd name="T91" fmla="*/ 7 h 239"/>
              <a:gd name="T92" fmla="*/ 42 w 220"/>
              <a:gd name="T93" fmla="*/ 3 h 239"/>
              <a:gd name="T94" fmla="*/ 48 w 220"/>
              <a:gd name="T95" fmla="*/ 2 h 239"/>
              <a:gd name="T96" fmla="*/ 76 w 220"/>
              <a:gd name="T97" fmla="*/ 21 h 239"/>
              <a:gd name="T98" fmla="*/ 104 w 220"/>
              <a:gd name="T99" fmla="*/ 43 h 239"/>
              <a:gd name="T100" fmla="*/ 118 w 220"/>
              <a:gd name="T101" fmla="*/ 43 h 239"/>
              <a:gd name="T102" fmla="*/ 124 w 220"/>
              <a:gd name="T103" fmla="*/ 40 h 239"/>
              <a:gd name="T104" fmla="*/ 139 w 220"/>
              <a:gd name="T105" fmla="*/ 37 h 239"/>
              <a:gd name="T106" fmla="*/ 129 w 220"/>
              <a:gd name="T107" fmla="*/ 46 h 239"/>
              <a:gd name="T108" fmla="*/ 136 w 220"/>
              <a:gd name="T109" fmla="*/ 60 h 239"/>
              <a:gd name="T110" fmla="*/ 152 w 220"/>
              <a:gd name="T111" fmla="*/ 72 h 239"/>
              <a:gd name="T112" fmla="*/ 157 w 220"/>
              <a:gd name="T113" fmla="*/ 113 h 239"/>
              <a:gd name="T114" fmla="*/ 167 w 220"/>
              <a:gd name="T115" fmla="*/ 117 h 239"/>
              <a:gd name="T116" fmla="*/ 177 w 220"/>
              <a:gd name="T117" fmla="*/ 125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rgbClr val="FF00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Rectangle 836"/>
          <p:cNvSpPr>
            <a:spLocks noChangeArrowheads="1"/>
          </p:cNvSpPr>
          <p:nvPr/>
        </p:nvSpPr>
        <p:spPr bwMode="auto">
          <a:xfrm rot="10800000" flipH="1" flipV="1">
            <a:off x="2865110" y="3545522"/>
            <a:ext cx="515137" cy="2154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Красноармейский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Полилиния 2">
            <a:extLst>
              <a:ext uri="{FF2B5EF4-FFF2-40B4-BE49-F238E27FC236}">
                <a16:creationId xmlns:a16="http://schemas.microsoft.com/office/drawing/2014/main" xmlns="" id="{971899A9-5434-4F54-9F2D-A2C2644DD4A2}"/>
              </a:ext>
            </a:extLst>
          </p:cNvPr>
          <p:cNvSpPr>
            <a:spLocks/>
          </p:cNvSpPr>
          <p:nvPr/>
        </p:nvSpPr>
        <p:spPr bwMode="auto">
          <a:xfrm rot="20953206">
            <a:off x="3880056" y="3909153"/>
            <a:ext cx="750779" cy="408585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2" tIns="34256" rIns="68512" bIns="34256" anchor="ctr"/>
          <a:lstStyle/>
          <a:p>
            <a:r>
              <a:rPr lang="ru-RU" altLang="ru-RU" sz="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3131636" y="3787422"/>
            <a:ext cx="35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2111591" y="377905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4167235" y="40306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454710"/>
              </p:ext>
            </p:extLst>
          </p:nvPr>
        </p:nvGraphicFramePr>
        <p:xfrm>
          <a:off x="3440204" y="3892580"/>
          <a:ext cx="1778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3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204" y="3892580"/>
                        <a:ext cx="1778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622447"/>
              </p:ext>
            </p:extLst>
          </p:nvPr>
        </p:nvGraphicFramePr>
        <p:xfrm>
          <a:off x="2040009" y="3801439"/>
          <a:ext cx="165600" cy="257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0009" y="3801439"/>
                        <a:ext cx="165600" cy="257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898847"/>
              </p:ext>
            </p:extLst>
          </p:nvPr>
        </p:nvGraphicFramePr>
        <p:xfrm>
          <a:off x="4402178" y="4060911"/>
          <a:ext cx="113877" cy="17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5" name="Clip" r:id="rId14" imgW="297180" imgH="500177" progId="MS_ClipArt_Gallery.2">
                  <p:embed/>
                </p:oleObj>
              </mc:Choice>
              <mc:Fallback>
                <p:oleObj name="Clip" r:id="rId14" imgW="297180" imgH="500177" progId="MS_ClipArt_Gallery.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2178" y="4060911"/>
                        <a:ext cx="113877" cy="17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71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692696"/>
            <a:ext cx="9145401" cy="6168860"/>
          </a:xfrm>
          <a:prstGeom prst="rect">
            <a:avLst/>
          </a:prstGeom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672641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800" cap="all" dirty="0"/>
              <a:t>СВЕДЕНИЯ О ЗАПЛАНИРОВАННЫХ СЖИГАНИЯХ (ПАЛАХ) </a:t>
            </a:r>
          </a:p>
          <a:p>
            <a:r>
              <a:rPr lang="ru-RU" sz="1800" cap="all" dirty="0"/>
              <a:t>НА ТЕРРИТОРИИ  МО </a:t>
            </a:r>
            <a:r>
              <a:rPr lang="ru-RU" sz="1800" cap="all" dirty="0" smtClean="0"/>
              <a:t>Славянский РАЙОН </a:t>
            </a:r>
            <a:r>
              <a:rPr lang="ru-RU" sz="1800" cap="all" dirty="0"/>
              <a:t>КРАСНОДАРСКОГО КРАЯ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-21347" y="4339825"/>
            <a:ext cx="2516011" cy="1144314"/>
            <a:chOff x="6644417" y="5100699"/>
            <a:chExt cx="2507311" cy="604076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6651069" y="5239216"/>
              <a:ext cx="2500658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42126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131529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6644417" y="5100699"/>
              <a:ext cx="2507311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sp>
        <p:nvSpPr>
          <p:cNvPr id="415" name="TextBox 414"/>
          <p:cNvSpPr txBox="1"/>
          <p:nvPr/>
        </p:nvSpPr>
        <p:spPr>
          <a:xfrm>
            <a:off x="3641675" y="2564904"/>
            <a:ext cx="1449491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 район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3627377" y="1918622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Целинный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5724128" y="5054987"/>
            <a:ext cx="1367627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Славянск-на-Кубани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21" y="5301208"/>
            <a:ext cx="2952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0" y="5510537"/>
            <a:ext cx="2508235" cy="1347462"/>
            <a:chOff x="6487806" y="4797152"/>
            <a:chExt cx="2608287" cy="1471177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З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апланированное сжигание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одоемы 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8736053" y="5149261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4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49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8" name="Полилиния 47"/>
            <p:cNvSpPr/>
            <p:nvPr/>
          </p:nvSpPr>
          <p:spPr>
            <a:xfrm>
              <a:off x="8604448" y="6061492"/>
              <a:ext cx="446381" cy="114023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олилиния 30"/>
          <p:cNvSpPr/>
          <p:nvPr/>
        </p:nvSpPr>
        <p:spPr>
          <a:xfrm>
            <a:off x="2170594" y="5949280"/>
            <a:ext cx="218345" cy="66333"/>
          </a:xfrm>
          <a:custGeom>
            <a:avLst/>
            <a:gdLst>
              <a:gd name="connsiteX0" fmla="*/ 2581275 w 2581275"/>
              <a:gd name="connsiteY0" fmla="*/ 0 h 1371600"/>
              <a:gd name="connsiteX1" fmla="*/ 2238375 w 2581275"/>
              <a:gd name="connsiteY1" fmla="*/ 9525 h 1371600"/>
              <a:gd name="connsiteX2" fmla="*/ 2209800 w 2581275"/>
              <a:gd name="connsiteY2" fmla="*/ 28575 h 1371600"/>
              <a:gd name="connsiteX3" fmla="*/ 2171700 w 2581275"/>
              <a:gd name="connsiteY3" fmla="*/ 38100 h 1371600"/>
              <a:gd name="connsiteX4" fmla="*/ 2143125 w 2581275"/>
              <a:gd name="connsiteY4" fmla="*/ 57150 h 1371600"/>
              <a:gd name="connsiteX5" fmla="*/ 2085975 w 2581275"/>
              <a:gd name="connsiteY5" fmla="*/ 85725 h 1371600"/>
              <a:gd name="connsiteX6" fmla="*/ 2047875 w 2581275"/>
              <a:gd name="connsiteY6" fmla="*/ 123825 h 1371600"/>
              <a:gd name="connsiteX7" fmla="*/ 2019300 w 2581275"/>
              <a:gd name="connsiteY7" fmla="*/ 133350 h 1371600"/>
              <a:gd name="connsiteX8" fmla="*/ 1952625 w 2581275"/>
              <a:gd name="connsiteY8" fmla="*/ 171450 h 1371600"/>
              <a:gd name="connsiteX9" fmla="*/ 1914525 w 2581275"/>
              <a:gd name="connsiteY9" fmla="*/ 180975 h 1371600"/>
              <a:gd name="connsiteX10" fmla="*/ 1847850 w 2581275"/>
              <a:gd name="connsiteY10" fmla="*/ 219075 h 1371600"/>
              <a:gd name="connsiteX11" fmla="*/ 1819275 w 2581275"/>
              <a:gd name="connsiteY11" fmla="*/ 238125 h 1371600"/>
              <a:gd name="connsiteX12" fmla="*/ 1790700 w 2581275"/>
              <a:gd name="connsiteY12" fmla="*/ 247650 h 1371600"/>
              <a:gd name="connsiteX13" fmla="*/ 1752600 w 2581275"/>
              <a:gd name="connsiteY13" fmla="*/ 266700 h 1371600"/>
              <a:gd name="connsiteX14" fmla="*/ 1724025 w 2581275"/>
              <a:gd name="connsiteY14" fmla="*/ 276225 h 1371600"/>
              <a:gd name="connsiteX15" fmla="*/ 1695450 w 2581275"/>
              <a:gd name="connsiteY15" fmla="*/ 295275 h 1371600"/>
              <a:gd name="connsiteX16" fmla="*/ 1638300 w 2581275"/>
              <a:gd name="connsiteY16" fmla="*/ 314325 h 1371600"/>
              <a:gd name="connsiteX17" fmla="*/ 1609725 w 2581275"/>
              <a:gd name="connsiteY17" fmla="*/ 323850 h 1371600"/>
              <a:gd name="connsiteX18" fmla="*/ 1581150 w 2581275"/>
              <a:gd name="connsiteY18" fmla="*/ 333375 h 1371600"/>
              <a:gd name="connsiteX19" fmla="*/ 1543050 w 2581275"/>
              <a:gd name="connsiteY19" fmla="*/ 342900 h 1371600"/>
              <a:gd name="connsiteX20" fmla="*/ 1466850 w 2581275"/>
              <a:gd name="connsiteY20" fmla="*/ 371475 h 1371600"/>
              <a:gd name="connsiteX21" fmla="*/ 1438275 w 2581275"/>
              <a:gd name="connsiteY21" fmla="*/ 381000 h 1371600"/>
              <a:gd name="connsiteX22" fmla="*/ 1400175 w 2581275"/>
              <a:gd name="connsiteY22" fmla="*/ 390525 h 1371600"/>
              <a:gd name="connsiteX23" fmla="*/ 1285875 w 2581275"/>
              <a:gd name="connsiteY23" fmla="*/ 409575 h 1371600"/>
              <a:gd name="connsiteX24" fmla="*/ 1228725 w 2581275"/>
              <a:gd name="connsiteY24" fmla="*/ 428625 h 1371600"/>
              <a:gd name="connsiteX25" fmla="*/ 1200150 w 2581275"/>
              <a:gd name="connsiteY25" fmla="*/ 438150 h 1371600"/>
              <a:gd name="connsiteX26" fmla="*/ 1123950 w 2581275"/>
              <a:gd name="connsiteY26" fmla="*/ 457200 h 1371600"/>
              <a:gd name="connsiteX27" fmla="*/ 1066800 w 2581275"/>
              <a:gd name="connsiteY27" fmla="*/ 476250 h 1371600"/>
              <a:gd name="connsiteX28" fmla="*/ 1028700 w 2581275"/>
              <a:gd name="connsiteY28" fmla="*/ 485775 h 1371600"/>
              <a:gd name="connsiteX29" fmla="*/ 981075 w 2581275"/>
              <a:gd name="connsiteY29" fmla="*/ 495300 h 1371600"/>
              <a:gd name="connsiteX30" fmla="*/ 952500 w 2581275"/>
              <a:gd name="connsiteY30" fmla="*/ 504825 h 1371600"/>
              <a:gd name="connsiteX31" fmla="*/ 904875 w 2581275"/>
              <a:gd name="connsiteY31" fmla="*/ 514350 h 1371600"/>
              <a:gd name="connsiteX32" fmla="*/ 876300 w 2581275"/>
              <a:gd name="connsiteY32" fmla="*/ 523875 h 1371600"/>
              <a:gd name="connsiteX33" fmla="*/ 828675 w 2581275"/>
              <a:gd name="connsiteY33" fmla="*/ 533400 h 1371600"/>
              <a:gd name="connsiteX34" fmla="*/ 800100 w 2581275"/>
              <a:gd name="connsiteY34" fmla="*/ 542925 h 1371600"/>
              <a:gd name="connsiteX35" fmla="*/ 742950 w 2581275"/>
              <a:gd name="connsiteY35" fmla="*/ 552450 h 1371600"/>
              <a:gd name="connsiteX36" fmla="*/ 714375 w 2581275"/>
              <a:gd name="connsiteY36" fmla="*/ 561975 h 1371600"/>
              <a:gd name="connsiteX37" fmla="*/ 533400 w 2581275"/>
              <a:gd name="connsiteY37" fmla="*/ 581025 h 1371600"/>
              <a:gd name="connsiteX38" fmla="*/ 504825 w 2581275"/>
              <a:gd name="connsiteY38" fmla="*/ 590550 h 1371600"/>
              <a:gd name="connsiteX39" fmla="*/ 466725 w 2581275"/>
              <a:gd name="connsiteY39" fmla="*/ 600075 h 1371600"/>
              <a:gd name="connsiteX40" fmla="*/ 438150 w 2581275"/>
              <a:gd name="connsiteY40" fmla="*/ 628650 h 1371600"/>
              <a:gd name="connsiteX41" fmla="*/ 390525 w 2581275"/>
              <a:gd name="connsiteY41" fmla="*/ 657225 h 1371600"/>
              <a:gd name="connsiteX42" fmla="*/ 333375 w 2581275"/>
              <a:gd name="connsiteY42" fmla="*/ 676275 h 1371600"/>
              <a:gd name="connsiteX43" fmla="*/ 304800 w 2581275"/>
              <a:gd name="connsiteY43" fmla="*/ 685800 h 1371600"/>
              <a:gd name="connsiteX44" fmla="*/ 285750 w 2581275"/>
              <a:gd name="connsiteY44" fmla="*/ 714375 h 1371600"/>
              <a:gd name="connsiteX45" fmla="*/ 257175 w 2581275"/>
              <a:gd name="connsiteY45" fmla="*/ 723900 h 1371600"/>
              <a:gd name="connsiteX46" fmla="*/ 200025 w 2581275"/>
              <a:gd name="connsiteY46" fmla="*/ 771525 h 1371600"/>
              <a:gd name="connsiteX47" fmla="*/ 190500 w 2581275"/>
              <a:gd name="connsiteY47" fmla="*/ 800100 h 1371600"/>
              <a:gd name="connsiteX48" fmla="*/ 142875 w 2581275"/>
              <a:gd name="connsiteY48" fmla="*/ 847725 h 1371600"/>
              <a:gd name="connsiteX49" fmla="*/ 123825 w 2581275"/>
              <a:gd name="connsiteY49" fmla="*/ 904875 h 1371600"/>
              <a:gd name="connsiteX50" fmla="*/ 104775 w 2581275"/>
              <a:gd name="connsiteY50" fmla="*/ 990600 h 1371600"/>
              <a:gd name="connsiteX51" fmla="*/ 95250 w 2581275"/>
              <a:gd name="connsiteY51" fmla="*/ 1133475 h 1371600"/>
              <a:gd name="connsiteX52" fmla="*/ 66675 w 2581275"/>
              <a:gd name="connsiteY52" fmla="*/ 1162050 h 1371600"/>
              <a:gd name="connsiteX53" fmla="*/ 19050 w 2581275"/>
              <a:gd name="connsiteY53" fmla="*/ 1247775 h 1371600"/>
              <a:gd name="connsiteX54" fmla="*/ 9525 w 2581275"/>
              <a:gd name="connsiteY54" fmla="*/ 1343025 h 1371600"/>
              <a:gd name="connsiteX55" fmla="*/ 0 w 2581275"/>
              <a:gd name="connsiteY5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581275" h="1371600">
                <a:moveTo>
                  <a:pt x="2581275" y="0"/>
                </a:moveTo>
                <a:cubicBezTo>
                  <a:pt x="2466975" y="3175"/>
                  <a:pt x="2352382" y="755"/>
                  <a:pt x="2238375" y="9525"/>
                </a:cubicBezTo>
                <a:cubicBezTo>
                  <a:pt x="2226961" y="10403"/>
                  <a:pt x="2220322" y="24066"/>
                  <a:pt x="2209800" y="28575"/>
                </a:cubicBezTo>
                <a:cubicBezTo>
                  <a:pt x="2197768" y="33732"/>
                  <a:pt x="2184400" y="34925"/>
                  <a:pt x="2171700" y="38100"/>
                </a:cubicBezTo>
                <a:cubicBezTo>
                  <a:pt x="2162175" y="44450"/>
                  <a:pt x="2153364" y="52030"/>
                  <a:pt x="2143125" y="57150"/>
                </a:cubicBezTo>
                <a:cubicBezTo>
                  <a:pt x="2102561" y="77432"/>
                  <a:pt x="2124191" y="52968"/>
                  <a:pt x="2085975" y="85725"/>
                </a:cubicBezTo>
                <a:cubicBezTo>
                  <a:pt x="2072338" y="97414"/>
                  <a:pt x="2062490" y="113386"/>
                  <a:pt x="2047875" y="123825"/>
                </a:cubicBezTo>
                <a:cubicBezTo>
                  <a:pt x="2039705" y="129661"/>
                  <a:pt x="2028280" y="128860"/>
                  <a:pt x="2019300" y="133350"/>
                </a:cubicBezTo>
                <a:cubicBezTo>
                  <a:pt x="1964030" y="160985"/>
                  <a:pt x="2019421" y="146402"/>
                  <a:pt x="1952625" y="171450"/>
                </a:cubicBezTo>
                <a:cubicBezTo>
                  <a:pt x="1940368" y="176047"/>
                  <a:pt x="1927225" y="177800"/>
                  <a:pt x="1914525" y="180975"/>
                </a:cubicBezTo>
                <a:cubicBezTo>
                  <a:pt x="1844907" y="227387"/>
                  <a:pt x="1932443" y="170736"/>
                  <a:pt x="1847850" y="219075"/>
                </a:cubicBezTo>
                <a:cubicBezTo>
                  <a:pt x="1837911" y="224755"/>
                  <a:pt x="1829514" y="233005"/>
                  <a:pt x="1819275" y="238125"/>
                </a:cubicBezTo>
                <a:cubicBezTo>
                  <a:pt x="1810295" y="242615"/>
                  <a:pt x="1799928" y="243695"/>
                  <a:pt x="1790700" y="247650"/>
                </a:cubicBezTo>
                <a:cubicBezTo>
                  <a:pt x="1777649" y="253243"/>
                  <a:pt x="1765651" y="261107"/>
                  <a:pt x="1752600" y="266700"/>
                </a:cubicBezTo>
                <a:cubicBezTo>
                  <a:pt x="1743372" y="270655"/>
                  <a:pt x="1733005" y="271735"/>
                  <a:pt x="1724025" y="276225"/>
                </a:cubicBezTo>
                <a:cubicBezTo>
                  <a:pt x="1713786" y="281345"/>
                  <a:pt x="1705911" y="290626"/>
                  <a:pt x="1695450" y="295275"/>
                </a:cubicBezTo>
                <a:cubicBezTo>
                  <a:pt x="1677100" y="303430"/>
                  <a:pt x="1657350" y="307975"/>
                  <a:pt x="1638300" y="314325"/>
                </a:cubicBezTo>
                <a:lnTo>
                  <a:pt x="1609725" y="323850"/>
                </a:lnTo>
                <a:cubicBezTo>
                  <a:pt x="1600200" y="327025"/>
                  <a:pt x="1590890" y="330940"/>
                  <a:pt x="1581150" y="333375"/>
                </a:cubicBezTo>
                <a:lnTo>
                  <a:pt x="1543050" y="342900"/>
                </a:lnTo>
                <a:cubicBezTo>
                  <a:pt x="1496011" y="374259"/>
                  <a:pt x="1532762" y="354997"/>
                  <a:pt x="1466850" y="371475"/>
                </a:cubicBezTo>
                <a:cubicBezTo>
                  <a:pt x="1457110" y="373910"/>
                  <a:pt x="1447929" y="378242"/>
                  <a:pt x="1438275" y="381000"/>
                </a:cubicBezTo>
                <a:cubicBezTo>
                  <a:pt x="1425688" y="384596"/>
                  <a:pt x="1412954" y="387685"/>
                  <a:pt x="1400175" y="390525"/>
                </a:cubicBezTo>
                <a:cubicBezTo>
                  <a:pt x="1350034" y="401667"/>
                  <a:pt x="1341536" y="401623"/>
                  <a:pt x="1285875" y="409575"/>
                </a:cubicBezTo>
                <a:lnTo>
                  <a:pt x="1228725" y="428625"/>
                </a:lnTo>
                <a:cubicBezTo>
                  <a:pt x="1219200" y="431800"/>
                  <a:pt x="1209890" y="435715"/>
                  <a:pt x="1200150" y="438150"/>
                </a:cubicBezTo>
                <a:cubicBezTo>
                  <a:pt x="1174750" y="444500"/>
                  <a:pt x="1148788" y="448921"/>
                  <a:pt x="1123950" y="457200"/>
                </a:cubicBezTo>
                <a:cubicBezTo>
                  <a:pt x="1104900" y="463550"/>
                  <a:pt x="1086281" y="471380"/>
                  <a:pt x="1066800" y="476250"/>
                </a:cubicBezTo>
                <a:cubicBezTo>
                  <a:pt x="1054100" y="479425"/>
                  <a:pt x="1041479" y="482935"/>
                  <a:pt x="1028700" y="485775"/>
                </a:cubicBezTo>
                <a:cubicBezTo>
                  <a:pt x="1012896" y="489287"/>
                  <a:pt x="996781" y="491373"/>
                  <a:pt x="981075" y="495300"/>
                </a:cubicBezTo>
                <a:cubicBezTo>
                  <a:pt x="971335" y="497735"/>
                  <a:pt x="962240" y="502390"/>
                  <a:pt x="952500" y="504825"/>
                </a:cubicBezTo>
                <a:cubicBezTo>
                  <a:pt x="936794" y="508752"/>
                  <a:pt x="920581" y="510423"/>
                  <a:pt x="904875" y="514350"/>
                </a:cubicBezTo>
                <a:cubicBezTo>
                  <a:pt x="895135" y="516785"/>
                  <a:pt x="886040" y="521440"/>
                  <a:pt x="876300" y="523875"/>
                </a:cubicBezTo>
                <a:cubicBezTo>
                  <a:pt x="860594" y="527802"/>
                  <a:pt x="844381" y="529473"/>
                  <a:pt x="828675" y="533400"/>
                </a:cubicBezTo>
                <a:cubicBezTo>
                  <a:pt x="818935" y="535835"/>
                  <a:pt x="809901" y="540747"/>
                  <a:pt x="800100" y="542925"/>
                </a:cubicBezTo>
                <a:cubicBezTo>
                  <a:pt x="781247" y="547115"/>
                  <a:pt x="761803" y="548260"/>
                  <a:pt x="742950" y="552450"/>
                </a:cubicBezTo>
                <a:cubicBezTo>
                  <a:pt x="733149" y="554628"/>
                  <a:pt x="724323" y="560618"/>
                  <a:pt x="714375" y="561975"/>
                </a:cubicBezTo>
                <a:cubicBezTo>
                  <a:pt x="654273" y="570171"/>
                  <a:pt x="593725" y="574675"/>
                  <a:pt x="533400" y="581025"/>
                </a:cubicBezTo>
                <a:cubicBezTo>
                  <a:pt x="523875" y="584200"/>
                  <a:pt x="514479" y="587792"/>
                  <a:pt x="504825" y="590550"/>
                </a:cubicBezTo>
                <a:cubicBezTo>
                  <a:pt x="492238" y="594146"/>
                  <a:pt x="478091" y="593580"/>
                  <a:pt x="466725" y="600075"/>
                </a:cubicBezTo>
                <a:cubicBezTo>
                  <a:pt x="455029" y="606758"/>
                  <a:pt x="448926" y="620568"/>
                  <a:pt x="438150" y="628650"/>
                </a:cubicBezTo>
                <a:cubicBezTo>
                  <a:pt x="423339" y="639758"/>
                  <a:pt x="407379" y="649564"/>
                  <a:pt x="390525" y="657225"/>
                </a:cubicBezTo>
                <a:cubicBezTo>
                  <a:pt x="372244" y="665534"/>
                  <a:pt x="352425" y="669925"/>
                  <a:pt x="333375" y="676275"/>
                </a:cubicBezTo>
                <a:lnTo>
                  <a:pt x="304800" y="685800"/>
                </a:lnTo>
                <a:cubicBezTo>
                  <a:pt x="298450" y="695325"/>
                  <a:pt x="294689" y="707224"/>
                  <a:pt x="285750" y="714375"/>
                </a:cubicBezTo>
                <a:cubicBezTo>
                  <a:pt x="277910" y="720647"/>
                  <a:pt x="266155" y="719410"/>
                  <a:pt x="257175" y="723900"/>
                </a:cubicBezTo>
                <a:cubicBezTo>
                  <a:pt x="230653" y="737161"/>
                  <a:pt x="221091" y="750459"/>
                  <a:pt x="200025" y="771525"/>
                </a:cubicBezTo>
                <a:cubicBezTo>
                  <a:pt x="196850" y="781050"/>
                  <a:pt x="196772" y="792260"/>
                  <a:pt x="190500" y="800100"/>
                </a:cubicBezTo>
                <a:cubicBezTo>
                  <a:pt x="149225" y="851694"/>
                  <a:pt x="171450" y="783431"/>
                  <a:pt x="142875" y="847725"/>
                </a:cubicBezTo>
                <a:cubicBezTo>
                  <a:pt x="134720" y="866075"/>
                  <a:pt x="130175" y="885825"/>
                  <a:pt x="123825" y="904875"/>
                </a:cubicBezTo>
                <a:cubicBezTo>
                  <a:pt x="108193" y="951772"/>
                  <a:pt x="115951" y="923546"/>
                  <a:pt x="104775" y="990600"/>
                </a:cubicBezTo>
                <a:cubicBezTo>
                  <a:pt x="101600" y="1038225"/>
                  <a:pt x="105604" y="1086881"/>
                  <a:pt x="95250" y="1133475"/>
                </a:cubicBezTo>
                <a:cubicBezTo>
                  <a:pt x="92328" y="1146625"/>
                  <a:pt x="74945" y="1151417"/>
                  <a:pt x="66675" y="1162050"/>
                </a:cubicBezTo>
                <a:cubicBezTo>
                  <a:pt x="28464" y="1211178"/>
                  <a:pt x="33421" y="1204661"/>
                  <a:pt x="19050" y="1247775"/>
                </a:cubicBezTo>
                <a:cubicBezTo>
                  <a:pt x="15875" y="1279525"/>
                  <a:pt x="14377" y="1311488"/>
                  <a:pt x="9525" y="1343025"/>
                </a:cubicBezTo>
                <a:cubicBezTo>
                  <a:pt x="7998" y="1352948"/>
                  <a:pt x="0" y="1371600"/>
                  <a:pt x="0" y="1371600"/>
                </a:cubicBezTo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Object 926">
            <a:extLst>
              <a:ext uri="{FF2B5EF4-FFF2-40B4-BE49-F238E27FC236}">
                <a16:creationId xmlns="" xmlns:a16="http://schemas.microsoft.com/office/drawing/2014/main" id="{6EBA3A26-8C48-45DE-9C25-ACD78398B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495926"/>
              </p:ext>
            </p:extLst>
          </p:nvPr>
        </p:nvGraphicFramePr>
        <p:xfrm>
          <a:off x="2843808" y="3140968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3140968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2538659" y="3439567"/>
            <a:ext cx="1558890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Черноерковская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3089088" y="6152462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Прикубанский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2530211" y="4401160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Коржевский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2538659" y="716418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х. Слободка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3675313" y="5591925"/>
            <a:ext cx="1368152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Анастасиевская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3394307" y="1036938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Голубая Нива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4139952" y="4735548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Рисовый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5387020" y="1901880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Забойский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4209327" y="3077563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х. Беликов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13195" y="2564904"/>
            <a:ext cx="2226557" cy="23170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4" y="673802"/>
            <a:ext cx="254036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Славянский район (1)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284" y="924401"/>
            <a:ext cx="2534519" cy="1598412"/>
          </a:xfrm>
          <a:prstGeom prst="rect">
            <a:avLst/>
          </a:prstGeom>
        </p:spPr>
      </p:pic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696302"/>
              </p:ext>
            </p:extLst>
          </p:nvPr>
        </p:nvGraphicFramePr>
        <p:xfrm>
          <a:off x="3284552" y="5877272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7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52" y="5877272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455388"/>
              </p:ext>
            </p:extLst>
          </p:nvPr>
        </p:nvGraphicFramePr>
        <p:xfrm>
          <a:off x="2699153" y="962639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8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153" y="962639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696346"/>
              </p:ext>
            </p:extLst>
          </p:nvPr>
        </p:nvGraphicFramePr>
        <p:xfrm>
          <a:off x="2911605" y="4158273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9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605" y="4158273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921809"/>
              </p:ext>
            </p:extLst>
          </p:nvPr>
        </p:nvGraphicFramePr>
        <p:xfrm>
          <a:off x="4120846" y="5858941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0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0846" y="5858941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506872"/>
              </p:ext>
            </p:extLst>
          </p:nvPr>
        </p:nvGraphicFramePr>
        <p:xfrm>
          <a:off x="3746310" y="5920214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1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310" y="5920214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785205"/>
              </p:ext>
            </p:extLst>
          </p:nvPr>
        </p:nvGraphicFramePr>
        <p:xfrm>
          <a:off x="4000323" y="5327284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2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323" y="5327284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051522"/>
              </p:ext>
            </p:extLst>
          </p:nvPr>
        </p:nvGraphicFramePr>
        <p:xfrm>
          <a:off x="4373270" y="5333857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3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270" y="5333857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899299"/>
              </p:ext>
            </p:extLst>
          </p:nvPr>
        </p:nvGraphicFramePr>
        <p:xfrm>
          <a:off x="3551353" y="5336809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4" name="Clip" r:id="rId18" imgW="403250" imgH="226771" progId="MS_ClipArt_Gallery.2">
                  <p:embed/>
                </p:oleObj>
              </mc:Choice>
              <mc:Fallback>
                <p:oleObj name="Clip" r:id="rId18" imgW="403250" imgH="226771" progId="MS_ClipArt_Gallery.2">
                  <p:embed/>
                  <p:pic>
                    <p:nvPicPr>
                      <p:cNvPr id="0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353" y="5336809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904195"/>
              </p:ext>
            </p:extLst>
          </p:nvPr>
        </p:nvGraphicFramePr>
        <p:xfrm>
          <a:off x="3259598" y="5529210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5" name="Clip" r:id="rId19" imgW="403250" imgH="226771" progId="MS_ClipArt_Gallery.2">
                  <p:embed/>
                </p:oleObj>
              </mc:Choice>
              <mc:Fallback>
                <p:oleObj name="Clip" r:id="rId19" imgW="403250" imgH="226771" progId="MS_ClipArt_Gallery.2">
                  <p:embed/>
                  <p:pic>
                    <p:nvPicPr>
                      <p:cNvPr id="0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598" y="5529210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753554"/>
              </p:ext>
            </p:extLst>
          </p:nvPr>
        </p:nvGraphicFramePr>
        <p:xfrm>
          <a:off x="3876743" y="1658993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6" name="Clip" r:id="rId20" imgW="403250" imgH="226771" progId="MS_ClipArt_Gallery.2">
                  <p:embed/>
                </p:oleObj>
              </mc:Choice>
              <mc:Fallback>
                <p:oleObj name="Clip" r:id="rId20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6743" y="1658993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8" name="Объект 194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916792"/>
              </p:ext>
            </p:extLst>
          </p:nvPr>
        </p:nvGraphicFramePr>
        <p:xfrm>
          <a:off x="3551353" y="1313905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7" name="Clip" r:id="rId21" imgW="403250" imgH="226771" progId="MS_ClipArt_Gallery.2">
                  <p:embed/>
                </p:oleObj>
              </mc:Choice>
              <mc:Fallback>
                <p:oleObj name="Clip" r:id="rId21" imgW="403250" imgH="226771" progId="MS_ClipArt_Gallery.2">
                  <p:embed/>
                  <p:pic>
                    <p:nvPicPr>
                      <p:cNvPr id="0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353" y="1313905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9" name="Объект 194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3545"/>
              </p:ext>
            </p:extLst>
          </p:nvPr>
        </p:nvGraphicFramePr>
        <p:xfrm>
          <a:off x="4373270" y="4491505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8" name="Clip" r:id="rId22" imgW="403250" imgH="226771" progId="MS_ClipArt_Gallery.2">
                  <p:embed/>
                </p:oleObj>
              </mc:Choice>
              <mc:Fallback>
                <p:oleObj name="Clip" r:id="rId22" imgW="403250" imgH="226771" progId="MS_ClipArt_Gallery.2">
                  <p:embed/>
                  <p:pic>
                    <p:nvPicPr>
                      <p:cNvPr id="0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270" y="4491505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0" name="Объект 194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045047"/>
              </p:ext>
            </p:extLst>
          </p:nvPr>
        </p:nvGraphicFramePr>
        <p:xfrm>
          <a:off x="4875266" y="3861048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9" name="Clip" r:id="rId23" imgW="403250" imgH="226771" progId="MS_ClipArt_Gallery.2">
                  <p:embed/>
                </p:oleObj>
              </mc:Choice>
              <mc:Fallback>
                <p:oleObj name="Clip" r:id="rId23" imgW="403250" imgH="226771" progId="MS_ClipArt_Gallery.2">
                  <p:embed/>
                  <p:pic>
                    <p:nvPicPr>
                      <p:cNvPr id="0" name="Объект 194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5266" y="3861048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4355976" y="3614827"/>
            <a:ext cx="141352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Нещадимовский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7AAE134A-5DFF-494B-A9B7-DB9359820F59}"/>
              </a:ext>
            </a:extLst>
          </p:cNvPr>
          <p:cNvSpPr txBox="1"/>
          <p:nvPr/>
        </p:nvSpPr>
        <p:spPr>
          <a:xfrm>
            <a:off x="4454618" y="5054987"/>
            <a:ext cx="117769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Семисводный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492" name="Объект 194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606828"/>
              </p:ext>
            </p:extLst>
          </p:nvPr>
        </p:nvGraphicFramePr>
        <p:xfrm>
          <a:off x="5101745" y="5303589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0" name="Clip" r:id="rId24" imgW="403250" imgH="226771" progId="MS_ClipArt_Gallery.2">
                  <p:embed/>
                </p:oleObj>
              </mc:Choice>
              <mc:Fallback>
                <p:oleObj name="Clip" r:id="rId24" imgW="403250" imgH="226771" progId="MS_ClipArt_Gallery.2">
                  <p:embed/>
                  <p:pic>
                    <p:nvPicPr>
                      <p:cNvPr id="0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1745" y="5303589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3" name="Объект 194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437165"/>
              </p:ext>
            </p:extLst>
          </p:nvPr>
        </p:nvGraphicFramePr>
        <p:xfrm>
          <a:off x="4235882" y="1675735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" name="Clip" r:id="rId25" imgW="403250" imgH="226771" progId="MS_ClipArt_Gallery.2">
                  <p:embed/>
                </p:oleObj>
              </mc:Choice>
              <mc:Fallback>
                <p:oleObj name="Clip" r:id="rId25" imgW="403250" imgH="226771" progId="MS_ClipArt_Gallery.2">
                  <p:embed/>
                  <p:pic>
                    <p:nvPicPr>
                      <p:cNvPr id="0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882" y="1675735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4" name="Объект 194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562212"/>
              </p:ext>
            </p:extLst>
          </p:nvPr>
        </p:nvGraphicFramePr>
        <p:xfrm>
          <a:off x="3462034" y="1651257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2" name="Clip" r:id="rId26" imgW="403250" imgH="226771" progId="MS_ClipArt_Gallery.2">
                  <p:embed/>
                </p:oleObj>
              </mc:Choice>
              <mc:Fallback>
                <p:oleObj name="Clip" r:id="rId26" imgW="403250" imgH="226771" progId="MS_ClipArt_Gallery.2">
                  <p:embed/>
                  <p:pic>
                    <p:nvPicPr>
                      <p:cNvPr id="0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2034" y="1651257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5" name="Объект 194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424634"/>
              </p:ext>
            </p:extLst>
          </p:nvPr>
        </p:nvGraphicFramePr>
        <p:xfrm>
          <a:off x="3209875" y="1903546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3" name="Clip" r:id="rId27" imgW="403250" imgH="226771" progId="MS_ClipArt_Gallery.2">
                  <p:embed/>
                </p:oleObj>
              </mc:Choice>
              <mc:Fallback>
                <p:oleObj name="Clip" r:id="rId27" imgW="403250" imgH="226771" progId="MS_ClipArt_Gallery.2">
                  <p:embed/>
                  <p:pic>
                    <p:nvPicPr>
                      <p:cNvPr id="0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875" y="1903546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6" name="Объект 194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072952"/>
              </p:ext>
            </p:extLst>
          </p:nvPr>
        </p:nvGraphicFramePr>
        <p:xfrm>
          <a:off x="4323958" y="2856845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4" name="Clip" r:id="rId28" imgW="403250" imgH="226771" progId="MS_ClipArt_Gallery.2">
                  <p:embed/>
                </p:oleObj>
              </mc:Choice>
              <mc:Fallback>
                <p:oleObj name="Clip" r:id="rId28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3958" y="2856845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7" name="Объект 194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623743"/>
              </p:ext>
            </p:extLst>
          </p:nvPr>
        </p:nvGraphicFramePr>
        <p:xfrm>
          <a:off x="3284552" y="2131243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5" name="Clip" r:id="rId29" imgW="403250" imgH="226771" progId="MS_ClipArt_Gallery.2">
                  <p:embed/>
                </p:oleObj>
              </mc:Choice>
              <mc:Fallback>
                <p:oleObj name="Clip" r:id="rId29" imgW="403250" imgH="226771" progId="MS_ClipArt_Gallery.2">
                  <p:embed/>
                  <p:pic>
                    <p:nvPicPr>
                      <p:cNvPr id="0" name="Объект 194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52" y="2131243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8" name="Объект 194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177013"/>
              </p:ext>
            </p:extLst>
          </p:nvPr>
        </p:nvGraphicFramePr>
        <p:xfrm>
          <a:off x="3076836" y="1666496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6" name="Clip" r:id="rId30" imgW="403250" imgH="226771" progId="MS_ClipArt_Gallery.2">
                  <p:embed/>
                </p:oleObj>
              </mc:Choice>
              <mc:Fallback>
                <p:oleObj name="Clip" r:id="rId30" imgW="403250" imgH="226771" progId="MS_ClipArt_Gallery.2">
                  <p:embed/>
                  <p:pic>
                    <p:nvPicPr>
                      <p:cNvPr id="0" name="Объект 194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836" y="1666496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9" name="Объект 194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722384"/>
              </p:ext>
            </p:extLst>
          </p:nvPr>
        </p:nvGraphicFramePr>
        <p:xfrm>
          <a:off x="5769502" y="1611439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7" name="Clip" r:id="rId31" imgW="403250" imgH="226771" progId="MS_ClipArt_Gallery.2">
                  <p:embed/>
                </p:oleObj>
              </mc:Choice>
              <mc:Fallback>
                <p:oleObj name="Clip" r:id="rId31" imgW="403250" imgH="226771" progId="MS_ClipArt_Gallery.2">
                  <p:embed/>
                  <p:pic>
                    <p:nvPicPr>
                      <p:cNvPr id="0" name="Объект 194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9502" y="1611439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0" name="Объект 194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660021"/>
              </p:ext>
            </p:extLst>
          </p:nvPr>
        </p:nvGraphicFramePr>
        <p:xfrm>
          <a:off x="5332184" y="1620677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8" name="Clip" r:id="rId32" imgW="403250" imgH="226771" progId="MS_ClipArt_Gallery.2">
                  <p:embed/>
                </p:oleObj>
              </mc:Choice>
              <mc:Fallback>
                <p:oleObj name="Clip" r:id="rId32" imgW="403250" imgH="226771" progId="MS_ClipArt_Gallery.2">
                  <p:embed/>
                  <p:pic>
                    <p:nvPicPr>
                      <p:cNvPr id="0" name="Объект 194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2184" y="1620677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1" name="Объект 195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092041"/>
              </p:ext>
            </p:extLst>
          </p:nvPr>
        </p:nvGraphicFramePr>
        <p:xfrm>
          <a:off x="4309156" y="6114246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9" name="Clip" r:id="rId33" imgW="403250" imgH="226771" progId="MS_ClipArt_Gallery.2">
                  <p:embed/>
                </p:oleObj>
              </mc:Choice>
              <mc:Fallback>
                <p:oleObj name="Clip" r:id="rId33" imgW="403250" imgH="226771" progId="MS_ClipArt_Gallery.2">
                  <p:embed/>
                  <p:pic>
                    <p:nvPicPr>
                      <p:cNvPr id="0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9156" y="6114246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2" name="Объект 195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707282"/>
              </p:ext>
            </p:extLst>
          </p:nvPr>
        </p:nvGraphicFramePr>
        <p:xfrm>
          <a:off x="3089088" y="1283159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0" name="Clip" r:id="rId34" imgW="403250" imgH="226771" progId="MS_ClipArt_Gallery.2">
                  <p:embed/>
                </p:oleObj>
              </mc:Choice>
              <mc:Fallback>
                <p:oleObj name="Clip" r:id="rId34" imgW="403250" imgH="226771" progId="MS_ClipArt_Gallery.2">
                  <p:embed/>
                  <p:pic>
                    <p:nvPicPr>
                      <p:cNvPr id="0" name="Объект 194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9088" y="1283159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3" name="Объект 195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274790"/>
              </p:ext>
            </p:extLst>
          </p:nvPr>
        </p:nvGraphicFramePr>
        <p:xfrm>
          <a:off x="3924176" y="4492661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1" name="Clip" r:id="rId35" imgW="403250" imgH="226771" progId="MS_ClipArt_Gallery.2">
                  <p:embed/>
                </p:oleObj>
              </mc:Choice>
              <mc:Fallback>
                <p:oleObj name="Clip" r:id="rId35" imgW="403250" imgH="226771" progId="MS_ClipArt_Gallery.2">
                  <p:embed/>
                  <p:pic>
                    <p:nvPicPr>
                      <p:cNvPr id="0" name="Объект 194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176" y="4492661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4" name="Объект 195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961295"/>
              </p:ext>
            </p:extLst>
          </p:nvPr>
        </p:nvGraphicFramePr>
        <p:xfrm>
          <a:off x="6132913" y="1602163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2" name="Clip" r:id="rId36" imgW="403250" imgH="226771" progId="MS_ClipArt_Gallery.2">
                  <p:embed/>
                </p:oleObj>
              </mc:Choice>
              <mc:Fallback>
                <p:oleObj name="Clip" r:id="rId36" imgW="403250" imgH="226771" progId="MS_ClipArt_Gallery.2">
                  <p:embed/>
                  <p:pic>
                    <p:nvPicPr>
                      <p:cNvPr id="0" name="Объект 194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913" y="1602163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5" name="Объект 195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387011"/>
              </p:ext>
            </p:extLst>
          </p:nvPr>
        </p:nvGraphicFramePr>
        <p:xfrm>
          <a:off x="2487990" y="3200673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3" name="Clip" r:id="rId37" imgW="403250" imgH="226771" progId="MS_ClipArt_Gallery.2">
                  <p:embed/>
                </p:oleObj>
              </mc:Choice>
              <mc:Fallback>
                <p:oleObj name="Clip" r:id="rId37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990" y="3200673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6" name="Объект 195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046306"/>
              </p:ext>
            </p:extLst>
          </p:nvPr>
        </p:nvGraphicFramePr>
        <p:xfrm>
          <a:off x="3246134" y="4155073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4" name="Clip" r:id="rId38" imgW="403250" imgH="226771" progId="MS_ClipArt_Gallery.2">
                  <p:embed/>
                </p:oleObj>
              </mc:Choice>
              <mc:Fallback>
                <p:oleObj name="Clip" r:id="rId38" imgW="403250" imgH="226771" progId="MS_ClipArt_Gallery.2">
                  <p:embed/>
                  <p:pic>
                    <p:nvPicPr>
                      <p:cNvPr id="0" name="Объект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134" y="4155073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7" name="Объект 195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976826"/>
              </p:ext>
            </p:extLst>
          </p:nvPr>
        </p:nvGraphicFramePr>
        <p:xfrm>
          <a:off x="2071258" y="6062363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5" name="Clip" r:id="rId39" imgW="403250" imgH="226771" progId="MS_ClipArt_Gallery.2">
                  <p:embed/>
                </p:oleObj>
              </mc:Choice>
              <mc:Fallback>
                <p:oleObj name="Clip" r:id="rId39" imgW="403250" imgH="226771" progId="MS_ClipArt_Gallery.2">
                  <p:embed/>
                  <p:pic>
                    <p:nvPicPr>
                      <p:cNvPr id="0" name="Объект 194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258" y="6062363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65" name="Picture 1253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4" y="2796609"/>
            <a:ext cx="2520947" cy="14963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!!!!!!!ОММиОППМ\гул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0692"/>
            <a:ext cx="9144001" cy="617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672641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800" cap="all" dirty="0"/>
              <a:t>СВЕДЕНИЯ О ЗАПЛАНИРОВАННЫХ СЖИГАНИЯХ (ПАЛАХ) </a:t>
            </a:r>
          </a:p>
          <a:p>
            <a:r>
              <a:rPr lang="ru-RU" sz="1800" cap="all" dirty="0"/>
              <a:t>НА ТЕРРИТОРИИ  МО </a:t>
            </a:r>
            <a:r>
              <a:rPr lang="ru-RU" sz="1800" dirty="0" smtClean="0"/>
              <a:t>ГУЛЬКЕВИЧСКИЙ</a:t>
            </a:r>
            <a:r>
              <a:rPr lang="ru-RU" sz="1800" cap="all" dirty="0" smtClean="0"/>
              <a:t> РАЙОН </a:t>
            </a:r>
            <a:r>
              <a:rPr lang="ru-RU" sz="1800" cap="all" dirty="0"/>
              <a:t>КРАСНОДАРСКОГО КРАЯ</a:t>
            </a:r>
          </a:p>
        </p:txBody>
      </p:sp>
      <p:grpSp>
        <p:nvGrpSpPr>
          <p:cNvPr id="389" name="Группа 388"/>
          <p:cNvGrpSpPr/>
          <p:nvPr/>
        </p:nvGrpSpPr>
        <p:grpSpPr>
          <a:xfrm>
            <a:off x="6506806" y="5386822"/>
            <a:ext cx="2608287" cy="1471177"/>
            <a:chOff x="6487806" y="4797152"/>
            <a:chExt cx="2608287" cy="1471177"/>
          </a:xfrm>
        </p:grpSpPr>
        <p:sp>
          <p:nvSpPr>
            <p:cNvPr id="39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З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апланированное сжигание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одоемы 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3" name="Полилиния 392"/>
            <p:cNvSpPr/>
            <p:nvPr/>
          </p:nvSpPr>
          <p:spPr>
            <a:xfrm>
              <a:off x="8736053" y="514358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Полилиния 394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40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40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7" name="Полилиния 36"/>
            <p:cNvSpPr/>
            <p:nvPr/>
          </p:nvSpPr>
          <p:spPr>
            <a:xfrm>
              <a:off x="8604448" y="6061492"/>
              <a:ext cx="446381" cy="114023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9" name="Object 926">
            <a:extLst>
              <a:ext uri="{FF2B5EF4-FFF2-40B4-BE49-F238E27FC236}">
                <a16:creationId xmlns="" xmlns:a16="http://schemas.microsoft.com/office/drawing/2014/main" id="{6EBA3A26-8C48-45DE-9C25-ACD78398BF2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23928" y="1874414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0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1874414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926">
            <a:extLst>
              <a:ext uri="{FF2B5EF4-FFF2-40B4-BE49-F238E27FC236}">
                <a16:creationId xmlns="" xmlns:a16="http://schemas.microsoft.com/office/drawing/2014/main" id="{6EBA3A26-8C48-45DE-9C25-ACD78398BF2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697623" y="6028016"/>
          <a:ext cx="347105" cy="195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1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7623" y="6028016"/>
                        <a:ext cx="347105" cy="195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Группа 25"/>
          <p:cNvGrpSpPr/>
          <p:nvPr/>
        </p:nvGrpSpPr>
        <p:grpSpPr>
          <a:xfrm>
            <a:off x="0" y="5771307"/>
            <a:ext cx="2511262" cy="1076095"/>
            <a:chOff x="6451549" y="5039830"/>
            <a:chExt cx="2590732" cy="602448"/>
          </a:xfrm>
        </p:grpSpPr>
        <p:sp>
          <p:nvSpPr>
            <p:cNvPr id="27" name="Text Box 830"/>
            <p:cNvSpPr txBox="1">
              <a:spLocks noChangeArrowheads="1"/>
            </p:cNvSpPr>
            <p:nvPr/>
          </p:nvSpPr>
          <p:spPr bwMode="auto">
            <a:xfrm>
              <a:off x="6451549" y="5176719"/>
              <a:ext cx="258494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63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26373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101504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84"/>
            <p:cNvSpPr>
              <a:spLocks noChangeArrowheads="1"/>
            </p:cNvSpPr>
            <p:nvPr/>
          </p:nvSpPr>
          <p:spPr bwMode="auto">
            <a:xfrm>
              <a:off x="6451550" y="5039830"/>
              <a:ext cx="2590731" cy="13852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43808" y="1505083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 Самойлов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1999" y="1815541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Гулькевичи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59286"/>
              </p:ext>
            </p:extLst>
          </p:nvPr>
        </p:nvGraphicFramePr>
        <p:xfrm>
          <a:off x="4283968" y="1579534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2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1579534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/>
          <p:nvPr/>
        </p:nvSpPr>
        <p:spPr>
          <a:xfrm>
            <a:off x="8755053" y="5877272"/>
            <a:ext cx="218345" cy="66333"/>
          </a:xfrm>
          <a:custGeom>
            <a:avLst/>
            <a:gdLst>
              <a:gd name="connsiteX0" fmla="*/ 2581275 w 2581275"/>
              <a:gd name="connsiteY0" fmla="*/ 0 h 1371600"/>
              <a:gd name="connsiteX1" fmla="*/ 2238375 w 2581275"/>
              <a:gd name="connsiteY1" fmla="*/ 9525 h 1371600"/>
              <a:gd name="connsiteX2" fmla="*/ 2209800 w 2581275"/>
              <a:gd name="connsiteY2" fmla="*/ 28575 h 1371600"/>
              <a:gd name="connsiteX3" fmla="*/ 2171700 w 2581275"/>
              <a:gd name="connsiteY3" fmla="*/ 38100 h 1371600"/>
              <a:gd name="connsiteX4" fmla="*/ 2143125 w 2581275"/>
              <a:gd name="connsiteY4" fmla="*/ 57150 h 1371600"/>
              <a:gd name="connsiteX5" fmla="*/ 2085975 w 2581275"/>
              <a:gd name="connsiteY5" fmla="*/ 85725 h 1371600"/>
              <a:gd name="connsiteX6" fmla="*/ 2047875 w 2581275"/>
              <a:gd name="connsiteY6" fmla="*/ 123825 h 1371600"/>
              <a:gd name="connsiteX7" fmla="*/ 2019300 w 2581275"/>
              <a:gd name="connsiteY7" fmla="*/ 133350 h 1371600"/>
              <a:gd name="connsiteX8" fmla="*/ 1952625 w 2581275"/>
              <a:gd name="connsiteY8" fmla="*/ 171450 h 1371600"/>
              <a:gd name="connsiteX9" fmla="*/ 1914525 w 2581275"/>
              <a:gd name="connsiteY9" fmla="*/ 180975 h 1371600"/>
              <a:gd name="connsiteX10" fmla="*/ 1847850 w 2581275"/>
              <a:gd name="connsiteY10" fmla="*/ 219075 h 1371600"/>
              <a:gd name="connsiteX11" fmla="*/ 1819275 w 2581275"/>
              <a:gd name="connsiteY11" fmla="*/ 238125 h 1371600"/>
              <a:gd name="connsiteX12" fmla="*/ 1790700 w 2581275"/>
              <a:gd name="connsiteY12" fmla="*/ 247650 h 1371600"/>
              <a:gd name="connsiteX13" fmla="*/ 1752600 w 2581275"/>
              <a:gd name="connsiteY13" fmla="*/ 266700 h 1371600"/>
              <a:gd name="connsiteX14" fmla="*/ 1724025 w 2581275"/>
              <a:gd name="connsiteY14" fmla="*/ 276225 h 1371600"/>
              <a:gd name="connsiteX15" fmla="*/ 1695450 w 2581275"/>
              <a:gd name="connsiteY15" fmla="*/ 295275 h 1371600"/>
              <a:gd name="connsiteX16" fmla="*/ 1638300 w 2581275"/>
              <a:gd name="connsiteY16" fmla="*/ 314325 h 1371600"/>
              <a:gd name="connsiteX17" fmla="*/ 1609725 w 2581275"/>
              <a:gd name="connsiteY17" fmla="*/ 323850 h 1371600"/>
              <a:gd name="connsiteX18" fmla="*/ 1581150 w 2581275"/>
              <a:gd name="connsiteY18" fmla="*/ 333375 h 1371600"/>
              <a:gd name="connsiteX19" fmla="*/ 1543050 w 2581275"/>
              <a:gd name="connsiteY19" fmla="*/ 342900 h 1371600"/>
              <a:gd name="connsiteX20" fmla="*/ 1466850 w 2581275"/>
              <a:gd name="connsiteY20" fmla="*/ 371475 h 1371600"/>
              <a:gd name="connsiteX21" fmla="*/ 1438275 w 2581275"/>
              <a:gd name="connsiteY21" fmla="*/ 381000 h 1371600"/>
              <a:gd name="connsiteX22" fmla="*/ 1400175 w 2581275"/>
              <a:gd name="connsiteY22" fmla="*/ 390525 h 1371600"/>
              <a:gd name="connsiteX23" fmla="*/ 1285875 w 2581275"/>
              <a:gd name="connsiteY23" fmla="*/ 409575 h 1371600"/>
              <a:gd name="connsiteX24" fmla="*/ 1228725 w 2581275"/>
              <a:gd name="connsiteY24" fmla="*/ 428625 h 1371600"/>
              <a:gd name="connsiteX25" fmla="*/ 1200150 w 2581275"/>
              <a:gd name="connsiteY25" fmla="*/ 438150 h 1371600"/>
              <a:gd name="connsiteX26" fmla="*/ 1123950 w 2581275"/>
              <a:gd name="connsiteY26" fmla="*/ 457200 h 1371600"/>
              <a:gd name="connsiteX27" fmla="*/ 1066800 w 2581275"/>
              <a:gd name="connsiteY27" fmla="*/ 476250 h 1371600"/>
              <a:gd name="connsiteX28" fmla="*/ 1028700 w 2581275"/>
              <a:gd name="connsiteY28" fmla="*/ 485775 h 1371600"/>
              <a:gd name="connsiteX29" fmla="*/ 981075 w 2581275"/>
              <a:gd name="connsiteY29" fmla="*/ 495300 h 1371600"/>
              <a:gd name="connsiteX30" fmla="*/ 952500 w 2581275"/>
              <a:gd name="connsiteY30" fmla="*/ 504825 h 1371600"/>
              <a:gd name="connsiteX31" fmla="*/ 904875 w 2581275"/>
              <a:gd name="connsiteY31" fmla="*/ 514350 h 1371600"/>
              <a:gd name="connsiteX32" fmla="*/ 876300 w 2581275"/>
              <a:gd name="connsiteY32" fmla="*/ 523875 h 1371600"/>
              <a:gd name="connsiteX33" fmla="*/ 828675 w 2581275"/>
              <a:gd name="connsiteY33" fmla="*/ 533400 h 1371600"/>
              <a:gd name="connsiteX34" fmla="*/ 800100 w 2581275"/>
              <a:gd name="connsiteY34" fmla="*/ 542925 h 1371600"/>
              <a:gd name="connsiteX35" fmla="*/ 742950 w 2581275"/>
              <a:gd name="connsiteY35" fmla="*/ 552450 h 1371600"/>
              <a:gd name="connsiteX36" fmla="*/ 714375 w 2581275"/>
              <a:gd name="connsiteY36" fmla="*/ 561975 h 1371600"/>
              <a:gd name="connsiteX37" fmla="*/ 533400 w 2581275"/>
              <a:gd name="connsiteY37" fmla="*/ 581025 h 1371600"/>
              <a:gd name="connsiteX38" fmla="*/ 504825 w 2581275"/>
              <a:gd name="connsiteY38" fmla="*/ 590550 h 1371600"/>
              <a:gd name="connsiteX39" fmla="*/ 466725 w 2581275"/>
              <a:gd name="connsiteY39" fmla="*/ 600075 h 1371600"/>
              <a:gd name="connsiteX40" fmla="*/ 438150 w 2581275"/>
              <a:gd name="connsiteY40" fmla="*/ 628650 h 1371600"/>
              <a:gd name="connsiteX41" fmla="*/ 390525 w 2581275"/>
              <a:gd name="connsiteY41" fmla="*/ 657225 h 1371600"/>
              <a:gd name="connsiteX42" fmla="*/ 333375 w 2581275"/>
              <a:gd name="connsiteY42" fmla="*/ 676275 h 1371600"/>
              <a:gd name="connsiteX43" fmla="*/ 304800 w 2581275"/>
              <a:gd name="connsiteY43" fmla="*/ 685800 h 1371600"/>
              <a:gd name="connsiteX44" fmla="*/ 285750 w 2581275"/>
              <a:gd name="connsiteY44" fmla="*/ 714375 h 1371600"/>
              <a:gd name="connsiteX45" fmla="*/ 257175 w 2581275"/>
              <a:gd name="connsiteY45" fmla="*/ 723900 h 1371600"/>
              <a:gd name="connsiteX46" fmla="*/ 200025 w 2581275"/>
              <a:gd name="connsiteY46" fmla="*/ 771525 h 1371600"/>
              <a:gd name="connsiteX47" fmla="*/ 190500 w 2581275"/>
              <a:gd name="connsiteY47" fmla="*/ 800100 h 1371600"/>
              <a:gd name="connsiteX48" fmla="*/ 142875 w 2581275"/>
              <a:gd name="connsiteY48" fmla="*/ 847725 h 1371600"/>
              <a:gd name="connsiteX49" fmla="*/ 123825 w 2581275"/>
              <a:gd name="connsiteY49" fmla="*/ 904875 h 1371600"/>
              <a:gd name="connsiteX50" fmla="*/ 104775 w 2581275"/>
              <a:gd name="connsiteY50" fmla="*/ 990600 h 1371600"/>
              <a:gd name="connsiteX51" fmla="*/ 95250 w 2581275"/>
              <a:gd name="connsiteY51" fmla="*/ 1133475 h 1371600"/>
              <a:gd name="connsiteX52" fmla="*/ 66675 w 2581275"/>
              <a:gd name="connsiteY52" fmla="*/ 1162050 h 1371600"/>
              <a:gd name="connsiteX53" fmla="*/ 19050 w 2581275"/>
              <a:gd name="connsiteY53" fmla="*/ 1247775 h 1371600"/>
              <a:gd name="connsiteX54" fmla="*/ 9525 w 2581275"/>
              <a:gd name="connsiteY54" fmla="*/ 1343025 h 1371600"/>
              <a:gd name="connsiteX55" fmla="*/ 0 w 2581275"/>
              <a:gd name="connsiteY5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581275" h="1371600">
                <a:moveTo>
                  <a:pt x="2581275" y="0"/>
                </a:moveTo>
                <a:cubicBezTo>
                  <a:pt x="2466975" y="3175"/>
                  <a:pt x="2352382" y="755"/>
                  <a:pt x="2238375" y="9525"/>
                </a:cubicBezTo>
                <a:cubicBezTo>
                  <a:pt x="2226961" y="10403"/>
                  <a:pt x="2220322" y="24066"/>
                  <a:pt x="2209800" y="28575"/>
                </a:cubicBezTo>
                <a:cubicBezTo>
                  <a:pt x="2197768" y="33732"/>
                  <a:pt x="2184400" y="34925"/>
                  <a:pt x="2171700" y="38100"/>
                </a:cubicBezTo>
                <a:cubicBezTo>
                  <a:pt x="2162175" y="44450"/>
                  <a:pt x="2153364" y="52030"/>
                  <a:pt x="2143125" y="57150"/>
                </a:cubicBezTo>
                <a:cubicBezTo>
                  <a:pt x="2102561" y="77432"/>
                  <a:pt x="2124191" y="52968"/>
                  <a:pt x="2085975" y="85725"/>
                </a:cubicBezTo>
                <a:cubicBezTo>
                  <a:pt x="2072338" y="97414"/>
                  <a:pt x="2062490" y="113386"/>
                  <a:pt x="2047875" y="123825"/>
                </a:cubicBezTo>
                <a:cubicBezTo>
                  <a:pt x="2039705" y="129661"/>
                  <a:pt x="2028280" y="128860"/>
                  <a:pt x="2019300" y="133350"/>
                </a:cubicBezTo>
                <a:cubicBezTo>
                  <a:pt x="1964030" y="160985"/>
                  <a:pt x="2019421" y="146402"/>
                  <a:pt x="1952625" y="171450"/>
                </a:cubicBezTo>
                <a:cubicBezTo>
                  <a:pt x="1940368" y="176047"/>
                  <a:pt x="1927225" y="177800"/>
                  <a:pt x="1914525" y="180975"/>
                </a:cubicBezTo>
                <a:cubicBezTo>
                  <a:pt x="1844907" y="227387"/>
                  <a:pt x="1932443" y="170736"/>
                  <a:pt x="1847850" y="219075"/>
                </a:cubicBezTo>
                <a:cubicBezTo>
                  <a:pt x="1837911" y="224755"/>
                  <a:pt x="1829514" y="233005"/>
                  <a:pt x="1819275" y="238125"/>
                </a:cubicBezTo>
                <a:cubicBezTo>
                  <a:pt x="1810295" y="242615"/>
                  <a:pt x="1799928" y="243695"/>
                  <a:pt x="1790700" y="247650"/>
                </a:cubicBezTo>
                <a:cubicBezTo>
                  <a:pt x="1777649" y="253243"/>
                  <a:pt x="1765651" y="261107"/>
                  <a:pt x="1752600" y="266700"/>
                </a:cubicBezTo>
                <a:cubicBezTo>
                  <a:pt x="1743372" y="270655"/>
                  <a:pt x="1733005" y="271735"/>
                  <a:pt x="1724025" y="276225"/>
                </a:cubicBezTo>
                <a:cubicBezTo>
                  <a:pt x="1713786" y="281345"/>
                  <a:pt x="1705911" y="290626"/>
                  <a:pt x="1695450" y="295275"/>
                </a:cubicBezTo>
                <a:cubicBezTo>
                  <a:pt x="1677100" y="303430"/>
                  <a:pt x="1657350" y="307975"/>
                  <a:pt x="1638300" y="314325"/>
                </a:cubicBezTo>
                <a:lnTo>
                  <a:pt x="1609725" y="323850"/>
                </a:lnTo>
                <a:cubicBezTo>
                  <a:pt x="1600200" y="327025"/>
                  <a:pt x="1590890" y="330940"/>
                  <a:pt x="1581150" y="333375"/>
                </a:cubicBezTo>
                <a:lnTo>
                  <a:pt x="1543050" y="342900"/>
                </a:lnTo>
                <a:cubicBezTo>
                  <a:pt x="1496011" y="374259"/>
                  <a:pt x="1532762" y="354997"/>
                  <a:pt x="1466850" y="371475"/>
                </a:cubicBezTo>
                <a:cubicBezTo>
                  <a:pt x="1457110" y="373910"/>
                  <a:pt x="1447929" y="378242"/>
                  <a:pt x="1438275" y="381000"/>
                </a:cubicBezTo>
                <a:cubicBezTo>
                  <a:pt x="1425688" y="384596"/>
                  <a:pt x="1412954" y="387685"/>
                  <a:pt x="1400175" y="390525"/>
                </a:cubicBezTo>
                <a:cubicBezTo>
                  <a:pt x="1350034" y="401667"/>
                  <a:pt x="1341536" y="401623"/>
                  <a:pt x="1285875" y="409575"/>
                </a:cubicBezTo>
                <a:lnTo>
                  <a:pt x="1228725" y="428625"/>
                </a:lnTo>
                <a:cubicBezTo>
                  <a:pt x="1219200" y="431800"/>
                  <a:pt x="1209890" y="435715"/>
                  <a:pt x="1200150" y="438150"/>
                </a:cubicBezTo>
                <a:cubicBezTo>
                  <a:pt x="1174750" y="444500"/>
                  <a:pt x="1148788" y="448921"/>
                  <a:pt x="1123950" y="457200"/>
                </a:cubicBezTo>
                <a:cubicBezTo>
                  <a:pt x="1104900" y="463550"/>
                  <a:pt x="1086281" y="471380"/>
                  <a:pt x="1066800" y="476250"/>
                </a:cubicBezTo>
                <a:cubicBezTo>
                  <a:pt x="1054100" y="479425"/>
                  <a:pt x="1041479" y="482935"/>
                  <a:pt x="1028700" y="485775"/>
                </a:cubicBezTo>
                <a:cubicBezTo>
                  <a:pt x="1012896" y="489287"/>
                  <a:pt x="996781" y="491373"/>
                  <a:pt x="981075" y="495300"/>
                </a:cubicBezTo>
                <a:cubicBezTo>
                  <a:pt x="971335" y="497735"/>
                  <a:pt x="962240" y="502390"/>
                  <a:pt x="952500" y="504825"/>
                </a:cubicBezTo>
                <a:cubicBezTo>
                  <a:pt x="936794" y="508752"/>
                  <a:pt x="920581" y="510423"/>
                  <a:pt x="904875" y="514350"/>
                </a:cubicBezTo>
                <a:cubicBezTo>
                  <a:pt x="895135" y="516785"/>
                  <a:pt x="886040" y="521440"/>
                  <a:pt x="876300" y="523875"/>
                </a:cubicBezTo>
                <a:cubicBezTo>
                  <a:pt x="860594" y="527802"/>
                  <a:pt x="844381" y="529473"/>
                  <a:pt x="828675" y="533400"/>
                </a:cubicBezTo>
                <a:cubicBezTo>
                  <a:pt x="818935" y="535835"/>
                  <a:pt x="809901" y="540747"/>
                  <a:pt x="800100" y="542925"/>
                </a:cubicBezTo>
                <a:cubicBezTo>
                  <a:pt x="781247" y="547115"/>
                  <a:pt x="761803" y="548260"/>
                  <a:pt x="742950" y="552450"/>
                </a:cubicBezTo>
                <a:cubicBezTo>
                  <a:pt x="733149" y="554628"/>
                  <a:pt x="724323" y="560618"/>
                  <a:pt x="714375" y="561975"/>
                </a:cubicBezTo>
                <a:cubicBezTo>
                  <a:pt x="654273" y="570171"/>
                  <a:pt x="593725" y="574675"/>
                  <a:pt x="533400" y="581025"/>
                </a:cubicBezTo>
                <a:cubicBezTo>
                  <a:pt x="523875" y="584200"/>
                  <a:pt x="514479" y="587792"/>
                  <a:pt x="504825" y="590550"/>
                </a:cubicBezTo>
                <a:cubicBezTo>
                  <a:pt x="492238" y="594146"/>
                  <a:pt x="478091" y="593580"/>
                  <a:pt x="466725" y="600075"/>
                </a:cubicBezTo>
                <a:cubicBezTo>
                  <a:pt x="455029" y="606758"/>
                  <a:pt x="448926" y="620568"/>
                  <a:pt x="438150" y="628650"/>
                </a:cubicBezTo>
                <a:cubicBezTo>
                  <a:pt x="423339" y="639758"/>
                  <a:pt x="407379" y="649564"/>
                  <a:pt x="390525" y="657225"/>
                </a:cubicBezTo>
                <a:cubicBezTo>
                  <a:pt x="372244" y="665534"/>
                  <a:pt x="352425" y="669925"/>
                  <a:pt x="333375" y="676275"/>
                </a:cubicBezTo>
                <a:lnTo>
                  <a:pt x="304800" y="685800"/>
                </a:lnTo>
                <a:cubicBezTo>
                  <a:pt x="298450" y="695325"/>
                  <a:pt x="294689" y="707224"/>
                  <a:pt x="285750" y="714375"/>
                </a:cubicBezTo>
                <a:cubicBezTo>
                  <a:pt x="277910" y="720647"/>
                  <a:pt x="266155" y="719410"/>
                  <a:pt x="257175" y="723900"/>
                </a:cubicBezTo>
                <a:cubicBezTo>
                  <a:pt x="230653" y="737161"/>
                  <a:pt x="221091" y="750459"/>
                  <a:pt x="200025" y="771525"/>
                </a:cubicBezTo>
                <a:cubicBezTo>
                  <a:pt x="196850" y="781050"/>
                  <a:pt x="196772" y="792260"/>
                  <a:pt x="190500" y="800100"/>
                </a:cubicBezTo>
                <a:cubicBezTo>
                  <a:pt x="149225" y="851694"/>
                  <a:pt x="171450" y="783431"/>
                  <a:pt x="142875" y="847725"/>
                </a:cubicBezTo>
                <a:cubicBezTo>
                  <a:pt x="134720" y="866075"/>
                  <a:pt x="130175" y="885825"/>
                  <a:pt x="123825" y="904875"/>
                </a:cubicBezTo>
                <a:cubicBezTo>
                  <a:pt x="108193" y="951772"/>
                  <a:pt x="115951" y="923546"/>
                  <a:pt x="104775" y="990600"/>
                </a:cubicBezTo>
                <a:cubicBezTo>
                  <a:pt x="101600" y="1038225"/>
                  <a:pt x="105604" y="1086881"/>
                  <a:pt x="95250" y="1133475"/>
                </a:cubicBezTo>
                <a:cubicBezTo>
                  <a:pt x="92328" y="1146625"/>
                  <a:pt x="74945" y="1151417"/>
                  <a:pt x="66675" y="1162050"/>
                </a:cubicBezTo>
                <a:cubicBezTo>
                  <a:pt x="28464" y="1211178"/>
                  <a:pt x="33421" y="1204661"/>
                  <a:pt x="19050" y="1247775"/>
                </a:cubicBezTo>
                <a:cubicBezTo>
                  <a:pt x="15875" y="1279525"/>
                  <a:pt x="14377" y="1311488"/>
                  <a:pt x="9525" y="1343025"/>
                </a:cubicBezTo>
                <a:cubicBezTo>
                  <a:pt x="7998" y="1352948"/>
                  <a:pt x="0" y="1371600"/>
                  <a:pt x="0" y="1371600"/>
                </a:cubicBezTo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988466"/>
              </p:ext>
            </p:extLst>
          </p:nvPr>
        </p:nvGraphicFramePr>
        <p:xfrm>
          <a:off x="4355976" y="1340768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3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340768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/>
          </p:nvPr>
        </p:nvGraphicFramePr>
        <p:xfrm>
          <a:off x="4641194" y="1476523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194" y="1476523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926">
            <a:extLst>
              <a:ext uri="{FF2B5EF4-FFF2-40B4-BE49-F238E27FC236}">
                <a16:creationId xmlns="" xmlns:a16="http://schemas.microsoft.com/office/drawing/2014/main" id="{6EBA3A26-8C48-45DE-9C25-ACD78398B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395505"/>
              </p:ext>
            </p:extLst>
          </p:nvPr>
        </p:nvGraphicFramePr>
        <p:xfrm>
          <a:off x="3995936" y="2132856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5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132856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926">
            <a:extLst>
              <a:ext uri="{FF2B5EF4-FFF2-40B4-BE49-F238E27FC236}">
                <a16:creationId xmlns="" xmlns:a16="http://schemas.microsoft.com/office/drawing/2014/main" id="{6EBA3A26-8C48-45DE-9C25-ACD78398B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350255"/>
              </p:ext>
            </p:extLst>
          </p:nvPr>
        </p:nvGraphicFramePr>
        <p:xfrm>
          <a:off x="3635896" y="2132856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6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2132856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926">
            <a:extLst>
              <a:ext uri="{FF2B5EF4-FFF2-40B4-BE49-F238E27FC236}">
                <a16:creationId xmlns="" xmlns:a16="http://schemas.microsoft.com/office/drawing/2014/main" id="{6EBA3A26-8C48-45DE-9C25-ACD78398B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639384"/>
              </p:ext>
            </p:extLst>
          </p:nvPr>
        </p:nvGraphicFramePr>
        <p:xfrm>
          <a:off x="3515647" y="1916832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7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5647" y="1916832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6801759" y="692696"/>
            <a:ext cx="2226557" cy="23170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" y="672641"/>
            <a:ext cx="2485858" cy="36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Гулькевич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0038" y="980728"/>
            <a:ext cx="2468990" cy="1683388"/>
          </a:xfrm>
          <a:prstGeom prst="rect">
            <a:avLst/>
          </a:prstGeom>
        </p:spPr>
      </p:pic>
      <p:pic>
        <p:nvPicPr>
          <p:cNvPr id="9569" name="Picture 35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58" y="924401"/>
            <a:ext cx="2327795" cy="1352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8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385"/>
            <a:ext cx="9085522" cy="6270615"/>
          </a:xfrm>
          <a:prstGeom prst="rect">
            <a:avLst/>
          </a:prstGeom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672641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800" cap="all" dirty="0"/>
              <a:t>СВЕДЕНИЯ О ЗАПЛАНИРОВАННЫХ СЖИГАНИЯХ (ПАЛАХ) </a:t>
            </a:r>
          </a:p>
          <a:p>
            <a:r>
              <a:rPr lang="ru-RU" sz="1800" cap="all" dirty="0"/>
              <a:t>НА ТЕРРИТОРИИ  МО </a:t>
            </a:r>
            <a:r>
              <a:rPr lang="ru-RU" sz="1800" dirty="0" smtClean="0"/>
              <a:t>КАЛИНИНСКИЙ</a:t>
            </a:r>
            <a:r>
              <a:rPr lang="ru-RU" sz="1800" cap="all" dirty="0" smtClean="0"/>
              <a:t> РАЙОН </a:t>
            </a:r>
            <a:r>
              <a:rPr lang="ru-RU" sz="1800" cap="all" dirty="0"/>
              <a:t>КРАСНОДАРСКОГО КРАЯ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-16881" y="5776863"/>
            <a:ext cx="2339091" cy="1079014"/>
            <a:chOff x="6644417" y="5100694"/>
            <a:chExt cx="2507311" cy="604083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6651070" y="5239218"/>
              <a:ext cx="2500658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18187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50795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6644417" y="5100694"/>
              <a:ext cx="2507311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sp>
        <p:nvSpPr>
          <p:cNvPr id="415" name="TextBox 414"/>
          <p:cNvSpPr txBox="1"/>
          <p:nvPr/>
        </p:nvSpPr>
        <p:spPr>
          <a:xfrm>
            <a:off x="3673340" y="2818545"/>
            <a:ext cx="1449491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район</a:t>
            </a:r>
          </a:p>
        </p:txBody>
      </p:sp>
      <p:graphicFrame>
        <p:nvGraphicFramePr>
          <p:cNvPr id="39" name="Object 926">
            <a:extLst>
              <a:ext uri="{FF2B5EF4-FFF2-40B4-BE49-F238E27FC236}">
                <a16:creationId xmlns:a16="http://schemas.microsoft.com/office/drawing/2014/main" xmlns="" id="{6EBA3A26-8C48-45DE-9C25-ACD78398B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635421"/>
              </p:ext>
            </p:extLst>
          </p:nvPr>
        </p:nvGraphicFramePr>
        <p:xfrm>
          <a:off x="3638895" y="3679645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895" y="3679645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926">
            <a:extLst>
              <a:ext uri="{FF2B5EF4-FFF2-40B4-BE49-F238E27FC236}">
                <a16:creationId xmlns:a16="http://schemas.microsoft.com/office/drawing/2014/main" xmlns="" id="{B2960234-04D5-4052-9363-2924C45808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197910"/>
              </p:ext>
            </p:extLst>
          </p:nvPr>
        </p:nvGraphicFramePr>
        <p:xfrm>
          <a:off x="2776638" y="2821878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638" y="2821878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B9F921B-75E5-4544-944D-C0DC8C95D00B}"/>
              </a:ext>
            </a:extLst>
          </p:cNvPr>
          <p:cNvSpPr txBox="1"/>
          <p:nvPr/>
        </p:nvSpPr>
        <p:spPr>
          <a:xfrm>
            <a:off x="2511116" y="3100042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 Лебеди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AE134A-5DFF-494B-A9B7-DB9359820F59}"/>
              </a:ext>
            </a:extLst>
          </p:cNvPr>
          <p:cNvSpPr txBox="1"/>
          <p:nvPr/>
        </p:nvSpPr>
        <p:spPr>
          <a:xfrm>
            <a:off x="3306555" y="3409090"/>
            <a:ext cx="152351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Новониколаевская</a:t>
            </a:r>
          </a:p>
        </p:txBody>
      </p:sp>
      <p:graphicFrame>
        <p:nvGraphicFramePr>
          <p:cNvPr id="44" name="Object 926">
            <a:extLst>
              <a:ext uri="{FF2B5EF4-FFF2-40B4-BE49-F238E27FC236}">
                <a16:creationId xmlns:a16="http://schemas.microsoft.com/office/drawing/2014/main" xmlns="" id="{6EBA3A26-8C48-45DE-9C25-ACD78398BF2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689391" y="5445224"/>
          <a:ext cx="347105" cy="195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9391" y="5445224"/>
                        <a:ext cx="347105" cy="195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06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041" y="5302503"/>
            <a:ext cx="2952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801759" y="692696"/>
            <a:ext cx="2226557" cy="23170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2" y="672641"/>
            <a:ext cx="2338782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Калинин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572" y="973665"/>
            <a:ext cx="2338782" cy="1440162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6506806" y="5386822"/>
            <a:ext cx="2608287" cy="1471177"/>
            <a:chOff x="6487806" y="4797152"/>
            <a:chExt cx="2608287" cy="1471177"/>
          </a:xfrm>
        </p:grpSpPr>
        <p:sp>
          <p:nvSpPr>
            <p:cNvPr id="38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З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апланированное сжигание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одоемы 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8736053" y="514358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олилиния 44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48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50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49" name="Полилиния 48"/>
            <p:cNvSpPr/>
            <p:nvPr/>
          </p:nvSpPr>
          <p:spPr>
            <a:xfrm>
              <a:off x="8604448" y="6061492"/>
              <a:ext cx="446381" cy="114023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173627"/>
              </p:ext>
            </p:extLst>
          </p:nvPr>
        </p:nvGraphicFramePr>
        <p:xfrm>
          <a:off x="3279718" y="3722692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6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718" y="3722692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22" name="Picture 1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973665"/>
            <a:ext cx="2382853" cy="144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!!!!!!!ОММиОППМ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" y="672641"/>
            <a:ext cx="9124404" cy="61853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672641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800" cap="all" dirty="0"/>
              <a:t>СВЕДЕНИЯ О ЗАПЛАНИРОВАННЫХ СЖИГАНИЯХ (ПАЛАХ) </a:t>
            </a:r>
          </a:p>
          <a:p>
            <a:r>
              <a:rPr lang="ru-RU" sz="1800" cap="all" dirty="0"/>
              <a:t>НА ТЕРРИТОРИИ  МО </a:t>
            </a:r>
            <a:r>
              <a:rPr lang="ru-RU" sz="1800" dirty="0" smtClean="0"/>
              <a:t>КРЫЛОВСКИЙ</a:t>
            </a:r>
            <a:r>
              <a:rPr lang="ru-RU" sz="1800" cap="all" dirty="0" smtClean="0"/>
              <a:t> РАЙОН </a:t>
            </a:r>
            <a:r>
              <a:rPr lang="ru-RU" sz="1800" cap="all" dirty="0"/>
              <a:t>КРАСНОДАРСКОГО КРАЯ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699837" y="5768149"/>
            <a:ext cx="2430400" cy="1079014"/>
            <a:chOff x="6644417" y="5100694"/>
            <a:chExt cx="2507311" cy="604083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6651070" y="5239218"/>
              <a:ext cx="2500658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 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12714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.;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35918 человека;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52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6644417" y="5100694"/>
              <a:ext cx="2507311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grpSp>
        <p:nvGrpSpPr>
          <p:cNvPr id="389" name="Группа 388"/>
          <p:cNvGrpSpPr/>
          <p:nvPr/>
        </p:nvGrpSpPr>
        <p:grpSpPr>
          <a:xfrm>
            <a:off x="35496" y="5013176"/>
            <a:ext cx="2363853" cy="1807562"/>
            <a:chOff x="6487806" y="4797152"/>
            <a:chExt cx="2608287" cy="2058678"/>
          </a:xfrm>
        </p:grpSpPr>
        <p:sp>
          <p:nvSpPr>
            <p:cNvPr id="39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81380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З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апланированное сжигание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одоемы 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3" name="Полилиния 392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Полилиния 394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Полилиния 395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" name="Равнобедренный треугольник 398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Равнобедренный треугольник 399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Равнобедренный треугольник 400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40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40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7" name="Полилиния 36"/>
            <p:cNvSpPr/>
            <p:nvPr/>
          </p:nvSpPr>
          <p:spPr>
            <a:xfrm>
              <a:off x="8604448" y="6061492"/>
              <a:ext cx="446381" cy="114023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5" name="TextBox 414"/>
          <p:cNvSpPr txBox="1"/>
          <p:nvPr/>
        </p:nvSpPr>
        <p:spPr>
          <a:xfrm>
            <a:off x="4830068" y="3409696"/>
            <a:ext cx="1449491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Крыловский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</p:txBody>
      </p:sp>
      <p:graphicFrame>
        <p:nvGraphicFramePr>
          <p:cNvPr id="44" name="Object 926">
            <a:extLst>
              <a:ext uri="{FF2B5EF4-FFF2-40B4-BE49-F238E27FC236}">
                <a16:creationId xmlns:a16="http://schemas.microsoft.com/office/drawing/2014/main" xmlns="" id="{6EBA3A26-8C48-45DE-9C25-ACD78398B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727026"/>
              </p:ext>
            </p:extLst>
          </p:nvPr>
        </p:nvGraphicFramePr>
        <p:xfrm>
          <a:off x="6876256" y="5024176"/>
          <a:ext cx="347105" cy="195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8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5024176"/>
                        <a:ext cx="347105" cy="195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06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041" y="5302503"/>
            <a:ext cx="2952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474437" y="4830166"/>
            <a:ext cx="1449491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Октябрьская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457135"/>
              </p:ext>
            </p:extLst>
          </p:nvPr>
        </p:nvGraphicFramePr>
        <p:xfrm>
          <a:off x="2985610" y="5204408"/>
          <a:ext cx="262329" cy="14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9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Object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5610" y="5204408"/>
                        <a:ext cx="262329" cy="147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457135"/>
              </p:ext>
            </p:extLst>
          </p:nvPr>
        </p:nvGraphicFramePr>
        <p:xfrm>
          <a:off x="3138488" y="5356225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0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88" y="5356225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993800"/>
              </p:ext>
            </p:extLst>
          </p:nvPr>
        </p:nvGraphicFramePr>
        <p:xfrm>
          <a:off x="2861520" y="5364416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1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520" y="5364416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927023"/>
              </p:ext>
            </p:extLst>
          </p:nvPr>
        </p:nvGraphicFramePr>
        <p:xfrm>
          <a:off x="3275856" y="5237574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2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5237574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770794"/>
              </p:ext>
            </p:extLst>
          </p:nvPr>
        </p:nvGraphicFramePr>
        <p:xfrm>
          <a:off x="3347864" y="5417873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3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5417873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999369"/>
              </p:ext>
            </p:extLst>
          </p:nvPr>
        </p:nvGraphicFramePr>
        <p:xfrm>
          <a:off x="3563888" y="5397583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4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5397583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40554"/>
              </p:ext>
            </p:extLst>
          </p:nvPr>
        </p:nvGraphicFramePr>
        <p:xfrm>
          <a:off x="3779912" y="5426328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5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426328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20320"/>
              </p:ext>
            </p:extLst>
          </p:nvPr>
        </p:nvGraphicFramePr>
        <p:xfrm>
          <a:off x="3203848" y="5517232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6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517232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318585"/>
              </p:ext>
            </p:extLst>
          </p:nvPr>
        </p:nvGraphicFramePr>
        <p:xfrm>
          <a:off x="3491880" y="5517232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7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517232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734693"/>
              </p:ext>
            </p:extLst>
          </p:nvPr>
        </p:nvGraphicFramePr>
        <p:xfrm>
          <a:off x="3491880" y="5275156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8" name="Clip" r:id="rId18" imgW="403250" imgH="226771" progId="MS_ClipArt_Gallery.2">
                  <p:embed/>
                </p:oleObj>
              </mc:Choice>
              <mc:Fallback>
                <p:oleObj name="Clip" r:id="rId18" imgW="403250" imgH="226771" progId="MS_ClipArt_Gallery.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275156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285615"/>
              </p:ext>
            </p:extLst>
          </p:nvPr>
        </p:nvGraphicFramePr>
        <p:xfrm>
          <a:off x="2861520" y="4339861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" name="Clip" r:id="rId19" imgW="403250" imgH="226771" progId="MS_ClipArt_Gallery.2">
                  <p:embed/>
                </p:oleObj>
              </mc:Choice>
              <mc:Fallback>
                <p:oleObj name="Clip" r:id="rId19" imgW="403250" imgH="226771" progId="MS_ClipArt_Gallery.2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520" y="4339861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285615"/>
              </p:ext>
            </p:extLst>
          </p:nvPr>
        </p:nvGraphicFramePr>
        <p:xfrm>
          <a:off x="3014663" y="4492625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0" name="Clip" r:id="rId20" imgW="403250" imgH="226771" progId="MS_ClipArt_Gallery.2">
                  <p:embed/>
                </p:oleObj>
              </mc:Choice>
              <mc:Fallback>
                <p:oleObj name="Clip" r:id="rId20" imgW="403250" imgH="226771" progId="MS_ClipArt_Gallery.2">
                  <p:embed/>
                  <p:pic>
                    <p:nvPicPr>
                      <p:cNvPr id="0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663" y="4492625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851903"/>
              </p:ext>
            </p:extLst>
          </p:nvPr>
        </p:nvGraphicFramePr>
        <p:xfrm>
          <a:off x="2771800" y="4509120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1" name="Clip" r:id="rId21" imgW="403250" imgH="226771" progId="MS_ClipArt_Gallery.2">
                  <p:embed/>
                </p:oleObj>
              </mc:Choice>
              <mc:Fallback>
                <p:oleObj name="Clip" r:id="rId21" imgW="403250" imgH="226771" progId="MS_ClipArt_Gallery.2">
                  <p:embed/>
                  <p:pic>
                    <p:nvPicPr>
                      <p:cNvPr id="0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4509120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75850"/>
              </p:ext>
            </p:extLst>
          </p:nvPr>
        </p:nvGraphicFramePr>
        <p:xfrm>
          <a:off x="2963170" y="4653136"/>
          <a:ext cx="261937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2" name="Clip" r:id="rId22" imgW="403250" imgH="226771" progId="MS_ClipArt_Gallery.2">
                  <p:embed/>
                </p:oleObj>
              </mc:Choice>
              <mc:Fallback>
                <p:oleObj name="Clip" r:id="rId22" imgW="403250" imgH="226771" progId="MS_ClipArt_Gallery.2">
                  <p:embed/>
                  <p:pic>
                    <p:nvPicPr>
                      <p:cNvPr id="0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170" y="4653136"/>
                        <a:ext cx="261937" cy="14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5724128" y="4766955"/>
            <a:ext cx="1449491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Шевченковское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79912" y="5149449"/>
            <a:ext cx="1449491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Обильный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01759" y="692696"/>
            <a:ext cx="2226557" cy="23170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315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Крылов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393" y="945196"/>
            <a:ext cx="2600343" cy="1790241"/>
          </a:xfrm>
          <a:prstGeom prst="rect">
            <a:avLst/>
          </a:prstGeom>
        </p:spPr>
      </p:pic>
      <p:pic>
        <p:nvPicPr>
          <p:cNvPr id="12717" name="Picture 42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36" y="1005319"/>
            <a:ext cx="2422613" cy="1487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21981"/>
            <a:ext cx="9144000" cy="6836020"/>
          </a:xfrm>
          <a:prstGeom prst="rect">
            <a:avLst/>
          </a:pr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2744300" y="3684660"/>
            <a:ext cx="832004" cy="104059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3397945" y="1591252"/>
            <a:ext cx="1235631" cy="93562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127339" y="3661545"/>
            <a:ext cx="972893" cy="790851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2297627" y="2728976"/>
            <a:ext cx="757752" cy="1058691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3314101" y="792279"/>
            <a:ext cx="683501" cy="854191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3782950" y="2004939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2433649" y="3812338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329562" y="29863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2995495" y="409004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6951010" y="4066725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3364167" y="920003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479905" y="1068162"/>
            <a:ext cx="1064759" cy="1003527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2928793" y="137127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53610" y="1868717"/>
            <a:ext cx="1188357" cy="997857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2784719" y="2488939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735037" y="2671537"/>
            <a:ext cx="1102178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3109318" y="2865471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517718" y="2287454"/>
            <a:ext cx="1147536" cy="48532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3897128" y="253931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710465" y="4386038"/>
            <a:ext cx="725714" cy="1787071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5851656" y="5338254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643438" y="3922262"/>
            <a:ext cx="666750" cy="894669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4770266" y="4270732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418920" y="4572002"/>
            <a:ext cx="993322" cy="1200831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4639570" y="4972030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588885" y="4816929"/>
            <a:ext cx="1177018" cy="806224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4045079" y="5137016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119191" y="3235099"/>
            <a:ext cx="1326697" cy="659947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1789996" y="3567758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677081" y="3704545"/>
            <a:ext cx="666750" cy="792616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1943085" y="393056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2143127" y="4020911"/>
            <a:ext cx="568099" cy="544287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219749" y="4358668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2673806" y="4422325"/>
            <a:ext cx="1010331" cy="68716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3047212" y="477643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272518" y="3871234"/>
            <a:ext cx="833438" cy="972911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531868" y="4343208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3912054" y="4259038"/>
            <a:ext cx="898072" cy="717777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4187045" y="4529988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4259036" y="5474607"/>
            <a:ext cx="1936750" cy="1179287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4756713" y="5919774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ЛАНДШАВТНЫХ ПОЖАРОВ </a:t>
            </a:r>
            <a:r>
              <a:rPr lang="ru-RU" sz="1200" dirty="0" smtClean="0">
                <a:solidFill>
                  <a:schemeClr val="bg1"/>
                </a:solidFill>
              </a:rPr>
              <a:t>НА </a:t>
            </a:r>
            <a:r>
              <a:rPr lang="ru-RU" sz="1200" dirty="0">
                <a:solidFill>
                  <a:schemeClr val="bg1"/>
                </a:solidFill>
              </a:rPr>
              <a:t>ТЕРРИТОРИИ КРАСНОДАРСКОГО КРАЯ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9779" y="764704"/>
            <a:ext cx="2357396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6436180" y="734554"/>
            <a:ext cx="266260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Шапошникова: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расположен в западной части Большого Кавказа в верховьях рек Белая, Малая и Большая Лаба, Шахе, Сочи,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436180" y="2546253"/>
            <a:ext cx="2645054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расположен на территории Большого Сочи: 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8477075" y="4996353"/>
            <a:ext cx="164151" cy="16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6951010" y="4583850"/>
            <a:ext cx="2156314" cy="2229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5"/>
          <p:cNvSpPr txBox="1">
            <a:spLocks noChangeArrowheads="1"/>
          </p:cNvSpPr>
          <p:nvPr/>
        </p:nvSpPr>
        <p:spPr bwMode="auto">
          <a:xfrm>
            <a:off x="6948717" y="4365106"/>
            <a:ext cx="2159789" cy="164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ctr" defTabSz="103822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50800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2pPr>
            <a:lvl3pPr marL="1038225" indent="-123825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3pPr>
            <a:lvl4pPr marL="1566863" indent="-195263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4pPr>
            <a:lvl5pPr marL="2097088" indent="-268288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5pPr>
            <a:lvl6pPr marL="2286000" defTabSz="914400">
              <a:defRPr sz="2100">
                <a:solidFill>
                  <a:schemeClr val="lt1"/>
                </a:solidFill>
              </a:defRPr>
            </a:lvl6pPr>
            <a:lvl7pPr marL="2743200" defTabSz="914400">
              <a:defRPr sz="2100">
                <a:solidFill>
                  <a:schemeClr val="lt1"/>
                </a:solidFill>
              </a:defRPr>
            </a:lvl7pPr>
            <a:lvl8pPr marL="3200400" defTabSz="914400">
              <a:defRPr sz="2100">
                <a:solidFill>
                  <a:schemeClr val="lt1"/>
                </a:solidFill>
              </a:defRPr>
            </a:lvl8pPr>
            <a:lvl9pPr marL="3657600" defTabSz="914400"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7429195" y="4572002"/>
            <a:ext cx="1628916" cy="47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пожаров в плавневой зоне </a:t>
            </a: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7450545" y="583641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заповедник</a:t>
            </a: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7061888" y="4709155"/>
            <a:ext cx="282583" cy="208896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7052202" y="514195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5"/>
          <p:cNvSpPr txBox="1">
            <a:spLocks noChangeArrowheads="1"/>
          </p:cNvSpPr>
          <p:nvPr/>
        </p:nvSpPr>
        <p:spPr bwMode="auto">
          <a:xfrm>
            <a:off x="7454570" y="617359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</a:t>
            </a:r>
          </a:p>
        </p:txBody>
      </p:sp>
      <p:sp>
        <p:nvSpPr>
          <p:cNvPr id="150" name="TextBox 5"/>
          <p:cNvSpPr txBox="1">
            <a:spLocks noChangeArrowheads="1"/>
          </p:cNvSpPr>
          <p:nvPr/>
        </p:nvSpPr>
        <p:spPr bwMode="auto">
          <a:xfrm>
            <a:off x="7454570" y="650299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Биосферный заповедник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74121" y="477944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полуострове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неповторимая по красоте, ландшафту, уникальности флоры и фауны природная территория. 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cxnSp>
        <p:nvCxnSpPr>
          <p:cNvPr id="12" name="Прямая соединительная линия 11"/>
          <p:cNvCxnSpPr>
            <a:stCxn id="152" idx="0"/>
            <a:endCxn id="1027" idx="2"/>
          </p:cNvCxnSpPr>
          <p:nvPr/>
        </p:nvCxnSpPr>
        <p:spPr>
          <a:xfrm flipV="1">
            <a:off x="1250648" y="4218983"/>
            <a:ext cx="618564" cy="56046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38" idx="3"/>
            <a:endCxn id="11" idx="70"/>
          </p:cNvCxnSpPr>
          <p:nvPr/>
        </p:nvCxnSpPr>
        <p:spPr>
          <a:xfrm>
            <a:off x="2427175" y="1434118"/>
            <a:ext cx="226221" cy="128731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028" idx="0"/>
            <a:endCxn id="145" idx="1"/>
          </p:cNvCxnSpPr>
          <p:nvPr/>
        </p:nvCxnSpPr>
        <p:spPr>
          <a:xfrm flipV="1">
            <a:off x="5139207" y="3215667"/>
            <a:ext cx="1296973" cy="285613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43" idx="1"/>
            <a:endCxn id="1029" idx="0"/>
          </p:cNvCxnSpPr>
          <p:nvPr/>
        </p:nvCxnSpPr>
        <p:spPr>
          <a:xfrm rot="10800000" flipV="1">
            <a:off x="4685110" y="1396274"/>
            <a:ext cx="1751070" cy="4233684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"/>
          <p:cNvSpPr txBox="1">
            <a:spLocks noChangeArrowheads="1"/>
          </p:cNvSpPr>
          <p:nvPr/>
        </p:nvSpPr>
        <p:spPr bwMode="auto">
          <a:xfrm>
            <a:off x="7450545" y="5014127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лесных пожаров</a:t>
            </a:r>
          </a:p>
        </p:txBody>
      </p:sp>
      <p:sp>
        <p:nvSpPr>
          <p:cNvPr id="133" name="TextBox 5"/>
          <p:cNvSpPr txBox="1">
            <a:spLocks noChangeArrowheads="1"/>
          </p:cNvSpPr>
          <p:nvPr/>
        </p:nvSpPr>
        <p:spPr bwMode="auto">
          <a:xfrm>
            <a:off x="7450545" y="5440509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расположенных в лесном массиве</a:t>
            </a:r>
          </a:p>
        </p:txBody>
      </p:sp>
      <p:sp>
        <p:nvSpPr>
          <p:cNvPr id="153" name="Полилиния 152"/>
          <p:cNvSpPr/>
          <p:nvPr/>
        </p:nvSpPr>
        <p:spPr>
          <a:xfrm>
            <a:off x="7048518" y="551723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7064177" y="5779646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4" y="6483817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8" y="6136057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869212" y="4051927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22" y="6071798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4" y="5629958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  <a:endParaRPr lang="ru-RU" altLang="ru-RU" sz="1000" dirty="0" smtClean="0">
                <a:solidFill>
                  <a:srgbClr val="FFFFFF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 smtClean="0">
                  <a:solidFill>
                    <a:srgbClr val="FFFFFF"/>
                  </a:solidFill>
                  <a:latin typeface="Times New Roman" pitchFamily="18" charset="0"/>
                </a:rPr>
                <a:t>369 </a:t>
              </a: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392437" y="4725144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8234" name="Picture 57" descr="http://glob-news.ru/uploads/posts/2011-08/1312801729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27612"/>
            <a:ext cx="2405424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ПРИНАДЛЕЖНОСТЬ ЛЕСНЫХ УГОДИЙ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5078</TotalTime>
  <Words>1965</Words>
  <Application>Microsoft Office PowerPoint</Application>
  <PresentationFormat>Экран (4:3)</PresentationFormat>
  <Paragraphs>605</Paragraphs>
  <Slides>15</Slides>
  <Notes>6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Тема Office</vt:lpstr>
      <vt:lpstr>Clip</vt:lpstr>
      <vt:lpstr>Document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758</cp:revision>
  <cp:lastPrinted>2021-08-03T02:28:40Z</cp:lastPrinted>
  <dcterms:created xsi:type="dcterms:W3CDTF">2020-10-14T14:17:55Z</dcterms:created>
  <dcterms:modified xsi:type="dcterms:W3CDTF">2021-10-12T18:06:18Z</dcterms:modified>
</cp:coreProperties>
</file>