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8"/>
  </p:notesMasterIdLst>
  <p:handoutMasterIdLst>
    <p:handoutMasterId r:id="rId9"/>
  </p:handoutMasterIdLst>
  <p:sldIdLst>
    <p:sldId id="8046" r:id="rId2"/>
    <p:sldId id="8070" r:id="rId3"/>
    <p:sldId id="8052" r:id="rId4"/>
    <p:sldId id="8074" r:id="rId5"/>
    <p:sldId id="8066" r:id="rId6"/>
    <p:sldId id="8067" r:id="rId7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46"/>
            <p14:sldId id="8070"/>
            <p14:sldId id="8052"/>
            <p14:sldId id="8074"/>
            <p14:sldId id="8066"/>
            <p14:sldId id="8067"/>
          </p14:sldIdLst>
        </p14:section>
      </p14:sectionLst>
    </p:ext>
    <p:ext uri="{EFAFB233-063F-42B5-8137-9DF3F51BA10A}">
      <p15:sldGuideLst xmlns=""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181DF8"/>
    <a:srgbClr val="EE1AD0"/>
    <a:srgbClr val="3DF353"/>
    <a:srgbClr val="EFF4ED"/>
    <a:srgbClr val="4ADFE6"/>
    <a:srgbClr val="563BF5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22" autoAdjust="0"/>
    <p:restoredTop sz="99428" autoAdjust="0"/>
  </p:normalViewPr>
  <p:slideViewPr>
    <p:cSldViewPr snapToGrid="0">
      <p:cViewPr>
        <p:scale>
          <a:sx n="100" d="100"/>
          <a:sy n="100" d="100"/>
        </p:scale>
        <p:origin x="-2166" y="-378"/>
      </p:cViewPr>
      <p:guideLst>
        <p:guide orient="horz" pos="4320"/>
        <p:guide pos="3628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8" y="150"/>
            <a:ext cx="4307343" cy="340994"/>
          </a:xfrm>
          <a:prstGeom prst="rect">
            <a:avLst/>
          </a:prstGeom>
        </p:spPr>
        <p:txBody>
          <a:bodyPr vert="horz" lIns="88076" tIns="44032" rIns="88076" bIns="44032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14" y="150"/>
            <a:ext cx="4307343" cy="340994"/>
          </a:xfrm>
          <a:prstGeom prst="rect">
            <a:avLst/>
          </a:prstGeom>
        </p:spPr>
        <p:txBody>
          <a:bodyPr vert="horz" lIns="88076" tIns="44032" rIns="88076" bIns="44032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18.11.2022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8" y="6466234"/>
            <a:ext cx="4307343" cy="340992"/>
          </a:xfrm>
          <a:prstGeom prst="rect">
            <a:avLst/>
          </a:prstGeom>
        </p:spPr>
        <p:txBody>
          <a:bodyPr vert="horz" lIns="88076" tIns="44032" rIns="88076" bIns="44032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14" y="6466234"/>
            <a:ext cx="4307343" cy="340992"/>
          </a:xfrm>
          <a:prstGeom prst="rect">
            <a:avLst/>
          </a:prstGeom>
        </p:spPr>
        <p:txBody>
          <a:bodyPr vert="horz" lIns="88076" tIns="44032" rIns="88076" bIns="44032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52"/>
            <a:ext cx="4307045" cy="341543"/>
          </a:xfrm>
          <a:prstGeom prst="rect">
            <a:avLst/>
          </a:prstGeom>
        </p:spPr>
        <p:txBody>
          <a:bodyPr vert="horz" lIns="95369" tIns="47683" rIns="95369" bIns="47683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138" y="52"/>
            <a:ext cx="4307045" cy="341543"/>
          </a:xfrm>
          <a:prstGeom prst="rect">
            <a:avLst/>
          </a:prstGeom>
        </p:spPr>
        <p:txBody>
          <a:bodyPr vert="horz" lIns="95369" tIns="47683" rIns="95369" bIns="47683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18.11.2022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69" tIns="47683" rIns="95369" bIns="4768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84" y="3275987"/>
            <a:ext cx="7951469" cy="2680335"/>
          </a:xfrm>
          <a:prstGeom prst="rect">
            <a:avLst/>
          </a:prstGeom>
        </p:spPr>
        <p:txBody>
          <a:bodyPr vert="horz" lIns="95369" tIns="47683" rIns="95369" bIns="4768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6" y="6465791"/>
            <a:ext cx="4307045" cy="341541"/>
          </a:xfrm>
          <a:prstGeom prst="rect">
            <a:avLst/>
          </a:prstGeom>
        </p:spPr>
        <p:txBody>
          <a:bodyPr vert="horz" lIns="95369" tIns="47683" rIns="95369" bIns="47683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138" y="6465791"/>
            <a:ext cx="4307045" cy="341541"/>
          </a:xfrm>
          <a:prstGeom prst="rect">
            <a:avLst/>
          </a:prstGeom>
        </p:spPr>
        <p:txBody>
          <a:bodyPr vert="horz" lIns="95369" tIns="47683" rIns="95369" bIns="47683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5629992" y="6465659"/>
            <a:ext cx="4307046" cy="3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4" tIns="45701" rIns="91404" bIns="45701" anchor="b"/>
          <a:lstStyle/>
          <a:p>
            <a:pPr algn="r"/>
            <a:fld id="{23E5B785-1CE4-422D-86A7-92B51C971DFA}" type="slidenum">
              <a:rPr lang="ru-RU" sz="1200"/>
              <a:pPr algn="r"/>
              <a:t>1</a:t>
            </a:fld>
            <a:endParaRPr lang="ru-RU" sz="1200" dirty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11175"/>
            <a:ext cx="3403600" cy="25527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935" y="3234604"/>
            <a:ext cx="7953772" cy="3064421"/>
          </a:xfrm>
          <a:noFill/>
          <a:ln/>
        </p:spPr>
        <p:txBody>
          <a:bodyPr lIns="91429" tIns="45714" rIns="91429" bIns="45714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12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18.11.2022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18.11.2022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18.11.2022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18.11.2022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18.11.2022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18.11.2022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18.11.2022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18.11.2022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18.11.2022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18.11.2022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18.11.2022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18.11.2022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3" Type="http://schemas.openxmlformats.org/officeDocument/2006/relationships/image" Target="../media/image1.gif"/><Relationship Id="rId21" Type="http://schemas.openxmlformats.org/officeDocument/2006/relationships/image" Target="../media/image19.png"/><Relationship Id="rId34" Type="http://schemas.openxmlformats.org/officeDocument/2006/relationships/image" Target="../media/image32.gif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1" y="0"/>
            <a:ext cx="9150350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0291" tIns="35145" rIns="70291" bIns="35145" anchor="ctr"/>
          <a:lstStyle/>
          <a:p>
            <a:pPr defTabSz="688975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41" descr="флаг МЧС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7517"/>
            <a:ext cx="3551238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40"/>
          <p:cNvSpPr>
            <a:spLocks noChangeArrowheads="1"/>
          </p:cNvSpPr>
          <p:nvPr/>
        </p:nvSpPr>
        <p:spPr bwMode="auto">
          <a:xfrm>
            <a:off x="9525" y="2610070"/>
            <a:ext cx="9144000" cy="1040473"/>
          </a:xfrm>
          <a:prstGeom prst="rect">
            <a:avLst/>
          </a:prstGeom>
          <a:noFill/>
          <a:ln>
            <a:noFill/>
          </a:ln>
        </p:spPr>
        <p:txBody>
          <a:bodyPr wrap="square" lIns="70285" tIns="35145" rIns="70285" bIns="35145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 algn="ctr">
              <a:spcBef>
                <a:spcPct val="0"/>
              </a:spcBef>
            </a:pP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РАЗВИТИЯ ОБСТАНОВКИ В СООТВЕТСТВИИ </a:t>
            </a:r>
            <a:br>
              <a:rPr lang="ru-RU" altLang="ru-RU" sz="2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С ПРОГНОЗОМ НА ТЕРРИТОРИИ КРАСНОДАРСКОГО КРАЯ</a:t>
            </a:r>
          </a:p>
        </p:txBody>
      </p:sp>
      <p:pic>
        <p:nvPicPr>
          <p:cNvPr id="15364" name="Picture 5" descr="200px-Coat_of_Arms_of_Krasnodar_k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165102"/>
            <a:ext cx="1436688" cy="23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2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5366" name="AutoShape 4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1540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90" y="4221088"/>
            <a:ext cx="653263" cy="67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90" y="4221088"/>
            <a:ext cx="435509" cy="67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01844" y="4221090"/>
            <a:ext cx="452701" cy="67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3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48776" y="4221088"/>
            <a:ext cx="460088" cy="67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4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86775" y="4221088"/>
            <a:ext cx="435509" cy="67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5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05035" y="4221090"/>
            <a:ext cx="435988" cy="67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6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30656" y="4221088"/>
            <a:ext cx="426482" cy="67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7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40515" y="4221088"/>
            <a:ext cx="441238" cy="67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8" name="Picture 1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94705" y="4221088"/>
            <a:ext cx="439452" cy="6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9256" y="4221090"/>
            <a:ext cx="426721" cy="66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0" name="Picture 2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395264" y="4221088"/>
            <a:ext cx="309178" cy="67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1" name="Picture 2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372111" y="4221088"/>
            <a:ext cx="434721" cy="67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2" name="Picture 2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951592" y="4221090"/>
            <a:ext cx="436196" cy="67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3" name="Picture 2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445075" y="4221090"/>
            <a:ext cx="430224" cy="6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4" name="Picture 25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913846" y="4221090"/>
            <a:ext cx="433873" cy="67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19457" y="4962452"/>
            <a:ext cx="428748" cy="60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Picture 3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276489" y="4962454"/>
            <a:ext cx="434384" cy="61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4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808747" y="4962454"/>
            <a:ext cx="463841" cy="64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Picture 5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346111" y="4962454"/>
            <a:ext cx="464978" cy="64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Picture 6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865464" y="4962454"/>
            <a:ext cx="460485" cy="64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7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376972" y="4962452"/>
            <a:ext cx="455880" cy="64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1" name="Picture 8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886146" y="4962982"/>
            <a:ext cx="430841" cy="64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2" name="Picture 9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4368809" y="4963501"/>
            <a:ext cx="444814" cy="64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3" name="Picture 10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4864818" y="4961930"/>
            <a:ext cx="452588" cy="65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4" name="Picture 11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5366174" y="4961930"/>
            <a:ext cx="455015" cy="64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5" name="Picture 12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5878146" y="4961932"/>
            <a:ext cx="452830" cy="64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6" name="Picture 13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6398019" y="4961930"/>
            <a:ext cx="451576" cy="64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7" name="Picture 14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6940867" y="4978372"/>
            <a:ext cx="457645" cy="6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8" name="Picture 15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7438129" y="4961932"/>
            <a:ext cx="505992" cy="65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9" name="Picture 16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7981808" y="4961932"/>
            <a:ext cx="454167" cy="64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70" name="Группа 24"/>
          <p:cNvGrpSpPr>
            <a:grpSpLocks/>
          </p:cNvGrpSpPr>
          <p:nvPr/>
        </p:nvGrpSpPr>
        <p:grpSpPr bwMode="auto">
          <a:xfrm>
            <a:off x="1043252" y="5624333"/>
            <a:ext cx="7054093" cy="656272"/>
            <a:chOff x="1046522" y="4563707"/>
            <a:chExt cx="7084748" cy="528323"/>
          </a:xfrm>
        </p:grpSpPr>
        <p:pic>
          <p:nvPicPr>
            <p:cNvPr id="15371" name="Picture 17"/>
            <p:cNvPicPr>
              <a:picLocks noChangeAspect="1" noChangeArrowheads="1"/>
            </p:cNvPicPr>
            <p:nvPr/>
          </p:nvPicPr>
          <p:blipFill>
            <a:blip r:embed="rId35"/>
            <a:srcRect/>
            <a:stretch>
              <a:fillRect/>
            </a:stretch>
          </p:blipFill>
          <p:spPr bwMode="auto">
            <a:xfrm>
              <a:off x="1046522" y="4566478"/>
              <a:ext cx="414167" cy="489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18"/>
            <p:cNvPicPr>
              <a:picLocks noChangeAspect="1" noChangeArrowheads="1"/>
            </p:cNvPicPr>
            <p:nvPr/>
          </p:nvPicPr>
          <p:blipFill>
            <a:blip r:embed="rId36"/>
            <a:srcRect/>
            <a:stretch>
              <a:fillRect/>
            </a:stretch>
          </p:blipFill>
          <p:spPr bwMode="auto">
            <a:xfrm>
              <a:off x="1544737" y="4566477"/>
              <a:ext cx="429515" cy="523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20"/>
            <p:cNvPicPr>
              <a:picLocks noChangeAspect="1" noChangeArrowheads="1"/>
            </p:cNvPicPr>
            <p:nvPr/>
          </p:nvPicPr>
          <p:blipFill>
            <a:blip r:embed="rId37"/>
            <a:srcRect/>
            <a:stretch>
              <a:fillRect/>
            </a:stretch>
          </p:blipFill>
          <p:spPr bwMode="auto">
            <a:xfrm>
              <a:off x="2590840" y="4566477"/>
              <a:ext cx="432623" cy="523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4" name="Picture 21"/>
            <p:cNvPicPr>
              <a:picLocks noChangeAspect="1" noChangeArrowheads="1"/>
            </p:cNvPicPr>
            <p:nvPr/>
          </p:nvPicPr>
          <p:blipFill>
            <a:blip r:embed="rId38"/>
            <a:srcRect/>
            <a:stretch>
              <a:fillRect/>
            </a:stretch>
          </p:blipFill>
          <p:spPr bwMode="auto">
            <a:xfrm>
              <a:off x="3104605" y="4566478"/>
              <a:ext cx="460639" cy="510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Picture 19"/>
            <p:cNvPicPr>
              <a:picLocks noChangeAspect="1" noChangeArrowheads="1"/>
            </p:cNvPicPr>
            <p:nvPr/>
          </p:nvPicPr>
          <p:blipFill>
            <a:blip r:embed="rId39"/>
            <a:srcRect/>
            <a:stretch>
              <a:fillRect/>
            </a:stretch>
          </p:blipFill>
          <p:spPr bwMode="auto">
            <a:xfrm>
              <a:off x="2070665" y="4566478"/>
              <a:ext cx="436764" cy="510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6" name="Picture 22"/>
            <p:cNvPicPr>
              <a:picLocks noChangeAspect="1" noChangeArrowheads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>
              <a:off x="3616314" y="4569204"/>
              <a:ext cx="438786" cy="505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7" name="Picture 23"/>
            <p:cNvPicPr>
              <a:picLocks noChangeAspect="1" noChangeArrowheads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>
              <a:off x="4116927" y="4570052"/>
              <a:ext cx="445501" cy="519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8" name="Picture 24"/>
            <p:cNvPicPr>
              <a:picLocks noChangeAspect="1" noChangeArrowheads="1"/>
            </p:cNvPicPr>
            <p:nvPr/>
          </p:nvPicPr>
          <p:blipFill>
            <a:blip r:embed="rId42"/>
            <a:srcRect/>
            <a:stretch>
              <a:fillRect/>
            </a:stretch>
          </p:blipFill>
          <p:spPr bwMode="auto">
            <a:xfrm>
              <a:off x="4616573" y="4570052"/>
              <a:ext cx="430792" cy="506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9" name="Picture 25"/>
            <p:cNvPicPr>
              <a:picLocks noChangeAspect="1" noChangeArrowheads="1"/>
            </p:cNvPicPr>
            <p:nvPr/>
          </p:nvPicPr>
          <p:blipFill>
            <a:blip r:embed="rId43"/>
            <a:srcRect/>
            <a:stretch>
              <a:fillRect/>
            </a:stretch>
          </p:blipFill>
          <p:spPr bwMode="auto">
            <a:xfrm>
              <a:off x="5106021" y="4568475"/>
              <a:ext cx="430639" cy="508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0" name="Picture 26"/>
            <p:cNvPicPr>
              <a:picLocks noChangeAspect="1" noChangeArrowheads="1"/>
            </p:cNvPicPr>
            <p:nvPr/>
          </p:nvPicPr>
          <p:blipFill>
            <a:blip r:embed="rId44"/>
            <a:srcRect/>
            <a:stretch>
              <a:fillRect/>
            </a:stretch>
          </p:blipFill>
          <p:spPr bwMode="auto">
            <a:xfrm>
              <a:off x="5601342" y="4566584"/>
              <a:ext cx="448474" cy="523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1" name="Picture 27"/>
            <p:cNvPicPr>
              <a:picLocks noChangeAspect="1" noChangeArrowheads="1"/>
            </p:cNvPicPr>
            <p:nvPr/>
          </p:nvPicPr>
          <p:blipFill>
            <a:blip r:embed="rId45"/>
            <a:srcRect/>
            <a:stretch>
              <a:fillRect/>
            </a:stretch>
          </p:blipFill>
          <p:spPr bwMode="auto">
            <a:xfrm>
              <a:off x="6105726" y="4566285"/>
              <a:ext cx="448131" cy="522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2" name="Picture 28"/>
            <p:cNvPicPr>
              <a:picLocks noChangeAspect="1" noChangeArrowheads="1"/>
            </p:cNvPicPr>
            <p:nvPr/>
          </p:nvPicPr>
          <p:blipFill>
            <a:blip r:embed="rId46"/>
            <a:srcRect/>
            <a:stretch>
              <a:fillRect/>
            </a:stretch>
          </p:blipFill>
          <p:spPr bwMode="auto">
            <a:xfrm>
              <a:off x="6627531" y="4568475"/>
              <a:ext cx="449929" cy="52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3" name="Picture 29"/>
            <p:cNvPicPr>
              <a:picLocks noChangeAspect="1" noChangeArrowheads="1"/>
            </p:cNvPicPr>
            <p:nvPr/>
          </p:nvPicPr>
          <p:blipFill>
            <a:blip r:embed="rId47"/>
            <a:srcRect/>
            <a:stretch>
              <a:fillRect/>
            </a:stretch>
          </p:blipFill>
          <p:spPr bwMode="auto">
            <a:xfrm>
              <a:off x="7153035" y="4563707"/>
              <a:ext cx="450938" cy="526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4" name="Picture 30"/>
            <p:cNvPicPr>
              <a:picLocks noChangeAspect="1" noChangeArrowheads="1"/>
            </p:cNvPicPr>
            <p:nvPr/>
          </p:nvPicPr>
          <p:blipFill>
            <a:blip r:embed="rId48"/>
            <a:srcRect/>
            <a:stretch>
              <a:fillRect/>
            </a:stretch>
          </p:blipFill>
          <p:spPr bwMode="auto">
            <a:xfrm>
              <a:off x="7681844" y="4565472"/>
              <a:ext cx="449426" cy="524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23055904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=""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459250" y="536534"/>
            <a:ext cx="8687338" cy="631419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4" descr="F:\ветер к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8807"/>
            <a:ext cx="2082674" cy="20246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" name="Freeform 246"/>
          <p:cNvSpPr>
            <a:spLocks noEditPoints="1"/>
          </p:cNvSpPr>
          <p:nvPr/>
        </p:nvSpPr>
        <p:spPr bwMode="auto">
          <a:xfrm rot="21334256">
            <a:off x="1908627" y="3889332"/>
            <a:ext cx="847695" cy="721380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7" name="Freeform 281"/>
          <p:cNvSpPr>
            <a:spLocks noEditPoints="1"/>
          </p:cNvSpPr>
          <p:nvPr/>
        </p:nvSpPr>
        <p:spPr bwMode="auto">
          <a:xfrm rot="21334256">
            <a:off x="1485259" y="3432013"/>
            <a:ext cx="1308841" cy="612429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pic>
        <p:nvPicPr>
          <p:cNvPr id="5" name="Picture 3" descr="F:\осадки к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0856"/>
            <a:ext cx="1988407" cy="21979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2" name="Freeform 248"/>
          <p:cNvSpPr>
            <a:spLocks/>
          </p:cNvSpPr>
          <p:nvPr/>
        </p:nvSpPr>
        <p:spPr bwMode="auto">
          <a:xfrm rot="21334256">
            <a:off x="5911010" y="2146995"/>
            <a:ext cx="867698" cy="975594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pic>
        <p:nvPicPr>
          <p:cNvPr id="231" name="Рисунок 2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99" y="-12274"/>
            <a:ext cx="732698" cy="747277"/>
          </a:xfrm>
          <a:prstGeom prst="rect">
            <a:avLst/>
          </a:prstGeom>
        </p:spPr>
      </p:pic>
      <p:sp>
        <p:nvSpPr>
          <p:cNvPr id="238" name="Прямоугольник 237">
            <a:extLst>
              <a:ext uri="{FF2B5EF4-FFF2-40B4-BE49-F238E27FC236}">
                <a16:creationId xmlns="" xmlns:a16="http://schemas.microsoft.com/office/drawing/2014/main" id="{EA3C8896-D8B8-4FB7-AFBE-621C6FE35954}"/>
              </a:ext>
            </a:extLst>
          </p:cNvPr>
          <p:cNvSpPr/>
          <p:nvPr/>
        </p:nvSpPr>
        <p:spPr>
          <a:xfrm>
            <a:off x="0" y="0"/>
            <a:ext cx="9143182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МЕТЕОРОЛОГИЧЕСКАЯ ОБСТАНОВКА НА ТЕРРИТОРИИ КРАСНОДАРСКОГО КРАЯ </a:t>
            </a:r>
          </a:p>
        </p:txBody>
      </p:sp>
      <p:sp>
        <p:nvSpPr>
          <p:cNvPr id="357" name="Полилиния 356"/>
          <p:cNvSpPr>
            <a:spLocks/>
          </p:cNvSpPr>
          <p:nvPr/>
        </p:nvSpPr>
        <p:spPr bwMode="auto">
          <a:xfrm rot="21334256">
            <a:off x="3568281" y="4013769"/>
            <a:ext cx="769707" cy="949181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2" name="Полилиния 371"/>
          <p:cNvSpPr>
            <a:spLocks/>
          </p:cNvSpPr>
          <p:nvPr/>
        </p:nvSpPr>
        <p:spPr bwMode="auto">
          <a:xfrm rot="21334256">
            <a:off x="3924899" y="3830144"/>
            <a:ext cx="769707" cy="399481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4" name="Freeform 245"/>
          <p:cNvSpPr>
            <a:spLocks/>
          </p:cNvSpPr>
          <p:nvPr/>
        </p:nvSpPr>
        <p:spPr bwMode="auto">
          <a:xfrm rot="21334256">
            <a:off x="3102037" y="3886481"/>
            <a:ext cx="740885" cy="949181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00" name="Freeform 247"/>
          <p:cNvSpPr>
            <a:spLocks/>
          </p:cNvSpPr>
          <p:nvPr/>
        </p:nvSpPr>
        <p:spPr bwMode="auto">
          <a:xfrm rot="21334256">
            <a:off x="4584788" y="4700523"/>
            <a:ext cx="984102" cy="1169158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3" name="Freeform 249"/>
          <p:cNvSpPr>
            <a:spLocks/>
          </p:cNvSpPr>
          <p:nvPr/>
        </p:nvSpPr>
        <p:spPr bwMode="auto">
          <a:xfrm rot="21334256">
            <a:off x="4819312" y="4027281"/>
            <a:ext cx="625598" cy="914516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4" name="Freeform 250"/>
          <p:cNvSpPr>
            <a:spLocks/>
          </p:cNvSpPr>
          <p:nvPr/>
        </p:nvSpPr>
        <p:spPr bwMode="auto">
          <a:xfrm rot="21334256">
            <a:off x="3757451" y="2599821"/>
            <a:ext cx="1042665" cy="491922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5" name="Freeform 251"/>
          <p:cNvSpPr>
            <a:spLocks/>
          </p:cNvSpPr>
          <p:nvPr/>
        </p:nvSpPr>
        <p:spPr bwMode="auto">
          <a:xfrm rot="21334256">
            <a:off x="4803709" y="2757871"/>
            <a:ext cx="717150" cy="769249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6" name="Freeform 252"/>
          <p:cNvSpPr>
            <a:spLocks/>
          </p:cNvSpPr>
          <p:nvPr/>
        </p:nvSpPr>
        <p:spPr bwMode="auto">
          <a:xfrm rot="21334256">
            <a:off x="5631484" y="3497406"/>
            <a:ext cx="912120" cy="589320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7" name="Freeform 253"/>
          <p:cNvSpPr>
            <a:spLocks/>
          </p:cNvSpPr>
          <p:nvPr/>
        </p:nvSpPr>
        <p:spPr bwMode="auto">
          <a:xfrm rot="21334256">
            <a:off x="3874719" y="3500810"/>
            <a:ext cx="964675" cy="576113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8" name="Freeform 254"/>
          <p:cNvSpPr>
            <a:spLocks noEditPoints="1"/>
          </p:cNvSpPr>
          <p:nvPr/>
        </p:nvSpPr>
        <p:spPr bwMode="auto">
          <a:xfrm rot="21334256">
            <a:off x="2731910" y="1285327"/>
            <a:ext cx="1063323" cy="1166011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9" name="Freeform 255"/>
          <p:cNvSpPr>
            <a:spLocks noEditPoints="1"/>
          </p:cNvSpPr>
          <p:nvPr/>
        </p:nvSpPr>
        <p:spPr bwMode="auto">
          <a:xfrm rot="21334256">
            <a:off x="5622581" y="3103377"/>
            <a:ext cx="835827" cy="505129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0" name="Freeform 256"/>
          <p:cNvSpPr>
            <a:spLocks/>
          </p:cNvSpPr>
          <p:nvPr/>
        </p:nvSpPr>
        <p:spPr bwMode="auto">
          <a:xfrm rot="21334256">
            <a:off x="3075737" y="2933201"/>
            <a:ext cx="1017234" cy="850136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5" name="Freeform 257"/>
          <p:cNvSpPr>
            <a:spLocks/>
          </p:cNvSpPr>
          <p:nvPr/>
        </p:nvSpPr>
        <p:spPr bwMode="auto">
          <a:xfrm rot="21334256">
            <a:off x="3676840" y="1993227"/>
            <a:ext cx="1100308" cy="853437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6" name="Freeform 258"/>
          <p:cNvSpPr>
            <a:spLocks/>
          </p:cNvSpPr>
          <p:nvPr/>
        </p:nvSpPr>
        <p:spPr bwMode="auto">
          <a:xfrm rot="21334256">
            <a:off x="4379650" y="2924702"/>
            <a:ext cx="622209" cy="782455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7" name="Freeform 259"/>
          <p:cNvSpPr>
            <a:spLocks/>
          </p:cNvSpPr>
          <p:nvPr/>
        </p:nvSpPr>
        <p:spPr bwMode="auto">
          <a:xfrm rot="21334256">
            <a:off x="3174305" y="3227413"/>
            <a:ext cx="835827" cy="884802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8" name="Freeform 260"/>
          <p:cNvSpPr>
            <a:spLocks/>
          </p:cNvSpPr>
          <p:nvPr/>
        </p:nvSpPr>
        <p:spPr bwMode="auto">
          <a:xfrm rot="21334256">
            <a:off x="4926371" y="1704094"/>
            <a:ext cx="849390" cy="609129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9" name="Freeform 261"/>
          <p:cNvSpPr>
            <a:spLocks/>
          </p:cNvSpPr>
          <p:nvPr/>
        </p:nvSpPr>
        <p:spPr bwMode="auto">
          <a:xfrm rot="21334256">
            <a:off x="2563824" y="3864482"/>
            <a:ext cx="866344" cy="721378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0" name="Freeform 262"/>
          <p:cNvSpPr>
            <a:spLocks/>
          </p:cNvSpPr>
          <p:nvPr/>
        </p:nvSpPr>
        <p:spPr bwMode="auto">
          <a:xfrm rot="21334256">
            <a:off x="5495617" y="3809237"/>
            <a:ext cx="1025711" cy="833628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1" name="Freeform 263"/>
          <p:cNvSpPr>
            <a:spLocks/>
          </p:cNvSpPr>
          <p:nvPr/>
        </p:nvSpPr>
        <p:spPr bwMode="auto">
          <a:xfrm rot="21334256">
            <a:off x="4483093" y="1342075"/>
            <a:ext cx="988413" cy="802265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2" name="Freeform 264"/>
          <p:cNvSpPr>
            <a:spLocks noEditPoints="1"/>
          </p:cNvSpPr>
          <p:nvPr/>
        </p:nvSpPr>
        <p:spPr bwMode="auto">
          <a:xfrm rot="21334256">
            <a:off x="6171362" y="4469247"/>
            <a:ext cx="612035" cy="1110955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3" name="Freeform 265"/>
          <p:cNvSpPr>
            <a:spLocks noEditPoints="1"/>
          </p:cNvSpPr>
          <p:nvPr/>
        </p:nvSpPr>
        <p:spPr bwMode="auto">
          <a:xfrm rot="21334256">
            <a:off x="4307220" y="1918567"/>
            <a:ext cx="747666" cy="714775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4" name="Freeform 266"/>
          <p:cNvSpPr>
            <a:spLocks/>
          </p:cNvSpPr>
          <p:nvPr/>
        </p:nvSpPr>
        <p:spPr bwMode="auto">
          <a:xfrm rot="21334256">
            <a:off x="5755218" y="4525581"/>
            <a:ext cx="713760" cy="1916521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5" name="Freeform 267"/>
          <p:cNvSpPr>
            <a:spLocks noEditPoints="1"/>
          </p:cNvSpPr>
          <p:nvPr/>
        </p:nvSpPr>
        <p:spPr bwMode="auto">
          <a:xfrm rot="21334256">
            <a:off x="6250435" y="3751785"/>
            <a:ext cx="778183" cy="1157176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6" name="Freeform 268"/>
          <p:cNvSpPr>
            <a:spLocks/>
          </p:cNvSpPr>
          <p:nvPr/>
        </p:nvSpPr>
        <p:spPr bwMode="auto">
          <a:xfrm rot="21334256">
            <a:off x="5594579" y="2174015"/>
            <a:ext cx="812092" cy="988799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7" name="Freeform 269"/>
          <p:cNvSpPr>
            <a:spLocks/>
          </p:cNvSpPr>
          <p:nvPr/>
        </p:nvSpPr>
        <p:spPr bwMode="auto">
          <a:xfrm rot="21334256">
            <a:off x="6617658" y="4708833"/>
            <a:ext cx="793442" cy="1015213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8" name="Freeform 270"/>
          <p:cNvSpPr>
            <a:spLocks/>
          </p:cNvSpPr>
          <p:nvPr/>
        </p:nvSpPr>
        <p:spPr bwMode="auto">
          <a:xfrm rot="21334256">
            <a:off x="4760048" y="2203859"/>
            <a:ext cx="978238" cy="600874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9" name="Freeform 271"/>
          <p:cNvSpPr>
            <a:spLocks noEditPoints="1"/>
          </p:cNvSpPr>
          <p:nvPr/>
        </p:nvSpPr>
        <p:spPr bwMode="auto">
          <a:xfrm rot="21334256">
            <a:off x="2842321" y="2230477"/>
            <a:ext cx="1095221" cy="879852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0" name="Freeform 273"/>
          <p:cNvSpPr>
            <a:spLocks noEditPoints="1"/>
          </p:cNvSpPr>
          <p:nvPr/>
        </p:nvSpPr>
        <p:spPr bwMode="auto">
          <a:xfrm rot="21334256">
            <a:off x="2662681" y="3022060"/>
            <a:ext cx="674765" cy="965687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1" name="Freeform 274"/>
          <p:cNvSpPr>
            <a:spLocks/>
          </p:cNvSpPr>
          <p:nvPr/>
        </p:nvSpPr>
        <p:spPr bwMode="auto">
          <a:xfrm rot="21334256">
            <a:off x="3922949" y="1587237"/>
            <a:ext cx="651030" cy="557954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2" name="Freeform 275"/>
          <p:cNvSpPr>
            <a:spLocks noEditPoints="1"/>
          </p:cNvSpPr>
          <p:nvPr/>
        </p:nvSpPr>
        <p:spPr bwMode="auto">
          <a:xfrm rot="21334256">
            <a:off x="6424491" y="4050012"/>
            <a:ext cx="413675" cy="463860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3" name="Freeform 276"/>
          <p:cNvSpPr>
            <a:spLocks/>
          </p:cNvSpPr>
          <p:nvPr/>
        </p:nvSpPr>
        <p:spPr bwMode="auto">
          <a:xfrm rot="21334256">
            <a:off x="2986587" y="4465868"/>
            <a:ext cx="922292" cy="779154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FF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4" name="Freeform 277"/>
          <p:cNvSpPr>
            <a:spLocks/>
          </p:cNvSpPr>
          <p:nvPr/>
        </p:nvSpPr>
        <p:spPr bwMode="auto">
          <a:xfrm rot="21334256">
            <a:off x="4128955" y="4382149"/>
            <a:ext cx="856172" cy="73458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5" name="Freeform 278"/>
          <p:cNvSpPr>
            <a:spLocks/>
          </p:cNvSpPr>
          <p:nvPr/>
        </p:nvSpPr>
        <p:spPr bwMode="auto">
          <a:xfrm rot="21334256">
            <a:off x="2480668" y="4152818"/>
            <a:ext cx="518789" cy="572810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FF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6" name="Freeform 280"/>
          <p:cNvSpPr>
            <a:spLocks/>
          </p:cNvSpPr>
          <p:nvPr/>
        </p:nvSpPr>
        <p:spPr bwMode="auto">
          <a:xfrm rot="21334256">
            <a:off x="5291829" y="3254189"/>
            <a:ext cx="542526" cy="647094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8" name="Freeform 282"/>
          <p:cNvSpPr>
            <a:spLocks/>
          </p:cNvSpPr>
          <p:nvPr/>
        </p:nvSpPr>
        <p:spPr bwMode="auto">
          <a:xfrm rot="21334256">
            <a:off x="3789353" y="2968742"/>
            <a:ext cx="925683" cy="643794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9" name="Freeform 283"/>
          <p:cNvSpPr>
            <a:spLocks/>
          </p:cNvSpPr>
          <p:nvPr/>
        </p:nvSpPr>
        <p:spPr bwMode="auto">
          <a:xfrm rot="21334256">
            <a:off x="5139133" y="2485220"/>
            <a:ext cx="807005" cy="827027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0" name="Freeform 284"/>
          <p:cNvSpPr>
            <a:spLocks/>
          </p:cNvSpPr>
          <p:nvPr/>
        </p:nvSpPr>
        <p:spPr bwMode="auto">
          <a:xfrm rot="21334256">
            <a:off x="3843680" y="4913738"/>
            <a:ext cx="1096917" cy="785758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FF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1" name="Freeform 285"/>
          <p:cNvSpPr>
            <a:spLocks/>
          </p:cNvSpPr>
          <p:nvPr/>
        </p:nvSpPr>
        <p:spPr bwMode="auto">
          <a:xfrm rot="21334256">
            <a:off x="6735230" y="4064031"/>
            <a:ext cx="552698" cy="666904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2" name="Freeform 286"/>
          <p:cNvSpPr>
            <a:spLocks/>
          </p:cNvSpPr>
          <p:nvPr/>
        </p:nvSpPr>
        <p:spPr bwMode="auto">
          <a:xfrm rot="21334256">
            <a:off x="4671319" y="3488357"/>
            <a:ext cx="851086" cy="582715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3" name="Freeform 287"/>
          <p:cNvSpPr>
            <a:spLocks noEditPoints="1"/>
          </p:cNvSpPr>
          <p:nvPr/>
        </p:nvSpPr>
        <p:spPr bwMode="auto">
          <a:xfrm rot="21334256">
            <a:off x="3578705" y="1216379"/>
            <a:ext cx="659157" cy="821818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4" name="Rectangle 637"/>
          <p:cNvSpPr>
            <a:spLocks noChangeArrowheads="1"/>
          </p:cNvSpPr>
          <p:nvPr/>
        </p:nvSpPr>
        <p:spPr bwMode="auto">
          <a:xfrm rot="21334256">
            <a:off x="4992893" y="6054801"/>
            <a:ext cx="460358" cy="940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 г. Сочи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5" name="Rectangle 647"/>
          <p:cNvSpPr>
            <a:spLocks noChangeArrowheads="1"/>
          </p:cNvSpPr>
          <p:nvPr/>
        </p:nvSpPr>
        <p:spPr bwMode="auto">
          <a:xfrm>
            <a:off x="3187980" y="1782130"/>
            <a:ext cx="25333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" name="Rectangle 656"/>
          <p:cNvSpPr>
            <a:spLocks noChangeArrowheads="1"/>
          </p:cNvSpPr>
          <p:nvPr/>
        </p:nvSpPr>
        <p:spPr bwMode="auto">
          <a:xfrm>
            <a:off x="3779794" y="4566166"/>
            <a:ext cx="3366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</a:p>
        </p:txBody>
      </p:sp>
      <p:sp>
        <p:nvSpPr>
          <p:cNvPr id="467" name="Rectangle 670"/>
          <p:cNvSpPr>
            <a:spLocks noChangeArrowheads="1"/>
          </p:cNvSpPr>
          <p:nvPr/>
        </p:nvSpPr>
        <p:spPr bwMode="auto">
          <a:xfrm>
            <a:off x="3885654" y="2332160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Rectangle 683"/>
          <p:cNvSpPr>
            <a:spLocks noChangeArrowheads="1"/>
          </p:cNvSpPr>
          <p:nvPr/>
        </p:nvSpPr>
        <p:spPr bwMode="auto">
          <a:xfrm rot="21334256">
            <a:off x="4672060" y="1692184"/>
            <a:ext cx="43862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Rectangle 696"/>
          <p:cNvSpPr>
            <a:spLocks noChangeArrowheads="1"/>
          </p:cNvSpPr>
          <p:nvPr/>
        </p:nvSpPr>
        <p:spPr bwMode="auto">
          <a:xfrm>
            <a:off x="4267227" y="5251251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Туапсинский</a:t>
            </a:r>
          </a:p>
        </p:txBody>
      </p:sp>
      <p:sp>
        <p:nvSpPr>
          <p:cNvPr id="471" name="Rectangle 704"/>
          <p:cNvSpPr>
            <a:spLocks noChangeArrowheads="1"/>
          </p:cNvSpPr>
          <p:nvPr/>
        </p:nvSpPr>
        <p:spPr bwMode="auto">
          <a:xfrm>
            <a:off x="4238227" y="3692588"/>
            <a:ext cx="2725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Динской</a:t>
            </a:r>
          </a:p>
        </p:txBody>
      </p:sp>
      <p:sp>
        <p:nvSpPr>
          <p:cNvPr id="472" name="Rectangle 707"/>
          <p:cNvSpPr>
            <a:spLocks noChangeArrowheads="1"/>
          </p:cNvSpPr>
          <p:nvPr/>
        </p:nvSpPr>
        <p:spPr bwMode="auto">
          <a:xfrm>
            <a:off x="5408011" y="2767621"/>
            <a:ext cx="39262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3" name="Rectangle 708"/>
          <p:cNvSpPr>
            <a:spLocks noChangeArrowheads="1"/>
          </p:cNvSpPr>
          <p:nvPr/>
        </p:nvSpPr>
        <p:spPr bwMode="auto">
          <a:xfrm>
            <a:off x="2842259" y="4112990"/>
            <a:ext cx="35181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</a:p>
        </p:txBody>
      </p:sp>
      <p:sp>
        <p:nvSpPr>
          <p:cNvPr id="474" name="Rectangle 712"/>
          <p:cNvSpPr>
            <a:spLocks noChangeArrowheads="1"/>
          </p:cNvSpPr>
          <p:nvPr/>
        </p:nvSpPr>
        <p:spPr bwMode="auto">
          <a:xfrm>
            <a:off x="4963375" y="2379752"/>
            <a:ext cx="39741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" name="Rectangle 718"/>
          <p:cNvSpPr>
            <a:spLocks noChangeArrowheads="1"/>
          </p:cNvSpPr>
          <p:nvPr/>
        </p:nvSpPr>
        <p:spPr bwMode="auto">
          <a:xfrm>
            <a:off x="5932976" y="5382116"/>
            <a:ext cx="42654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6" name="Rectangle 743"/>
          <p:cNvSpPr>
            <a:spLocks noChangeArrowheads="1"/>
          </p:cNvSpPr>
          <p:nvPr/>
        </p:nvSpPr>
        <p:spPr bwMode="auto">
          <a:xfrm>
            <a:off x="2740899" y="3382172"/>
            <a:ext cx="39760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7" name="Rectangle 750"/>
          <p:cNvSpPr>
            <a:spLocks noChangeArrowheads="1"/>
          </p:cNvSpPr>
          <p:nvPr/>
        </p:nvSpPr>
        <p:spPr bwMode="auto">
          <a:xfrm>
            <a:off x="4783521" y="5043031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478" name="Rectangle 760"/>
          <p:cNvSpPr>
            <a:spLocks noChangeArrowheads="1"/>
          </p:cNvSpPr>
          <p:nvPr/>
        </p:nvSpPr>
        <p:spPr bwMode="auto">
          <a:xfrm>
            <a:off x="3288997" y="4354940"/>
            <a:ext cx="3429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</a:p>
        </p:txBody>
      </p:sp>
      <p:sp>
        <p:nvSpPr>
          <p:cNvPr id="479" name="Rectangle 793"/>
          <p:cNvSpPr>
            <a:spLocks noChangeArrowheads="1"/>
          </p:cNvSpPr>
          <p:nvPr/>
        </p:nvSpPr>
        <p:spPr bwMode="auto">
          <a:xfrm>
            <a:off x="5612564" y="2531502"/>
            <a:ext cx="55187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480" name="Rectangle 806"/>
          <p:cNvSpPr>
            <a:spLocks noChangeArrowheads="1"/>
          </p:cNvSpPr>
          <p:nvPr/>
        </p:nvSpPr>
        <p:spPr bwMode="auto">
          <a:xfrm>
            <a:off x="4899798" y="3055110"/>
            <a:ext cx="47098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Rectangle 808"/>
          <p:cNvSpPr>
            <a:spLocks noChangeArrowheads="1"/>
          </p:cNvSpPr>
          <p:nvPr/>
        </p:nvSpPr>
        <p:spPr bwMode="auto">
          <a:xfrm rot="21449625">
            <a:off x="6396022" y="3892931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Новокубанский</a:t>
            </a:r>
          </a:p>
        </p:txBody>
      </p:sp>
      <p:sp>
        <p:nvSpPr>
          <p:cNvPr id="482" name="Rectangle 821"/>
          <p:cNvSpPr>
            <a:spLocks noChangeArrowheads="1"/>
          </p:cNvSpPr>
          <p:nvPr/>
        </p:nvSpPr>
        <p:spPr bwMode="auto">
          <a:xfrm>
            <a:off x="3912992" y="3193598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</a:p>
        </p:txBody>
      </p:sp>
      <p:sp>
        <p:nvSpPr>
          <p:cNvPr id="483" name="Rectangle 823"/>
          <p:cNvSpPr>
            <a:spLocks noChangeArrowheads="1"/>
          </p:cNvSpPr>
          <p:nvPr/>
        </p:nvSpPr>
        <p:spPr bwMode="auto">
          <a:xfrm>
            <a:off x="4464198" y="3370076"/>
            <a:ext cx="4183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Кореновский</a:t>
            </a:r>
          </a:p>
        </p:txBody>
      </p:sp>
      <p:sp>
        <p:nvSpPr>
          <p:cNvPr id="484" name="Rectangle 826"/>
          <p:cNvSpPr>
            <a:spLocks noChangeArrowheads="1"/>
          </p:cNvSpPr>
          <p:nvPr/>
        </p:nvSpPr>
        <p:spPr bwMode="auto">
          <a:xfrm>
            <a:off x="3371824" y="3124056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</a:p>
        </p:txBody>
      </p:sp>
      <p:sp>
        <p:nvSpPr>
          <p:cNvPr id="485" name="Rectangle 827"/>
          <p:cNvSpPr>
            <a:spLocks noChangeArrowheads="1"/>
          </p:cNvSpPr>
          <p:nvPr/>
        </p:nvSpPr>
        <p:spPr bwMode="auto">
          <a:xfrm>
            <a:off x="5141644" y="2064792"/>
            <a:ext cx="4333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Rectangle 833"/>
          <p:cNvSpPr>
            <a:spLocks noChangeArrowheads="1"/>
          </p:cNvSpPr>
          <p:nvPr/>
        </p:nvSpPr>
        <p:spPr bwMode="auto">
          <a:xfrm>
            <a:off x="5889411" y="3309301"/>
            <a:ext cx="39445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487" name="Rectangle 834"/>
          <p:cNvSpPr>
            <a:spLocks noChangeArrowheads="1"/>
          </p:cNvSpPr>
          <p:nvPr/>
        </p:nvSpPr>
        <p:spPr bwMode="auto">
          <a:xfrm>
            <a:off x="6798809" y="4237511"/>
            <a:ext cx="459545" cy="11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Успенский</a:t>
            </a:r>
          </a:p>
        </p:txBody>
      </p:sp>
      <p:sp>
        <p:nvSpPr>
          <p:cNvPr id="488" name="Rectangle 836"/>
          <p:cNvSpPr>
            <a:spLocks noChangeArrowheads="1"/>
          </p:cNvSpPr>
          <p:nvPr/>
        </p:nvSpPr>
        <p:spPr bwMode="auto">
          <a:xfrm>
            <a:off x="3219093" y="3613911"/>
            <a:ext cx="5834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</a:p>
        </p:txBody>
      </p:sp>
      <p:sp>
        <p:nvSpPr>
          <p:cNvPr id="489" name="Rectangle 843"/>
          <p:cNvSpPr>
            <a:spLocks noChangeArrowheads="1"/>
          </p:cNvSpPr>
          <p:nvPr/>
        </p:nvSpPr>
        <p:spPr bwMode="auto">
          <a:xfrm>
            <a:off x="6200033" y="2487672"/>
            <a:ext cx="45374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0" name="Rectangle 845"/>
          <p:cNvSpPr>
            <a:spLocks noChangeArrowheads="1"/>
          </p:cNvSpPr>
          <p:nvPr/>
        </p:nvSpPr>
        <p:spPr bwMode="auto">
          <a:xfrm>
            <a:off x="2284463" y="4058372"/>
            <a:ext cx="28854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Анапа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Rectangle 847"/>
          <p:cNvSpPr>
            <a:spLocks noChangeArrowheads="1"/>
          </p:cNvSpPr>
          <p:nvPr/>
        </p:nvSpPr>
        <p:spPr bwMode="auto">
          <a:xfrm>
            <a:off x="4043582" y="2814587"/>
            <a:ext cx="44144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Rectangle 852"/>
          <p:cNvSpPr>
            <a:spLocks noChangeArrowheads="1"/>
          </p:cNvSpPr>
          <p:nvPr/>
        </p:nvSpPr>
        <p:spPr bwMode="auto">
          <a:xfrm>
            <a:off x="3023700" y="2841608"/>
            <a:ext cx="76759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Rectangle 860"/>
          <p:cNvSpPr>
            <a:spLocks noChangeArrowheads="1"/>
          </p:cNvSpPr>
          <p:nvPr/>
        </p:nvSpPr>
        <p:spPr bwMode="auto">
          <a:xfrm>
            <a:off x="3622217" y="1324900"/>
            <a:ext cx="5986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Rectangle 862"/>
          <p:cNvSpPr>
            <a:spLocks noChangeArrowheads="1"/>
          </p:cNvSpPr>
          <p:nvPr/>
        </p:nvSpPr>
        <p:spPr bwMode="auto">
          <a:xfrm>
            <a:off x="5875976" y="3631899"/>
            <a:ext cx="48308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" name="Rectangle 865"/>
          <p:cNvSpPr>
            <a:spLocks noChangeArrowheads="1"/>
          </p:cNvSpPr>
          <p:nvPr/>
        </p:nvSpPr>
        <p:spPr bwMode="auto">
          <a:xfrm>
            <a:off x="4371620" y="2168627"/>
            <a:ext cx="496331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Rectangle 870"/>
          <p:cNvSpPr>
            <a:spLocks noChangeArrowheads="1"/>
          </p:cNvSpPr>
          <p:nvPr/>
        </p:nvSpPr>
        <p:spPr bwMode="auto">
          <a:xfrm>
            <a:off x="4846826" y="3699415"/>
            <a:ext cx="5546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Усть-Лабинский</a:t>
            </a:r>
          </a:p>
        </p:txBody>
      </p:sp>
      <p:sp>
        <p:nvSpPr>
          <p:cNvPr id="497" name="Rectangle 879"/>
          <p:cNvSpPr>
            <a:spLocks noChangeArrowheads="1"/>
          </p:cNvSpPr>
          <p:nvPr/>
        </p:nvSpPr>
        <p:spPr bwMode="auto">
          <a:xfrm>
            <a:off x="4327651" y="4510969"/>
            <a:ext cx="5338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Горячий Ключ</a:t>
            </a:r>
          </a:p>
        </p:txBody>
      </p:sp>
      <p:sp>
        <p:nvSpPr>
          <p:cNvPr id="498" name="Rectangle 895"/>
          <p:cNvSpPr>
            <a:spLocks noChangeArrowheads="1"/>
          </p:cNvSpPr>
          <p:nvPr/>
        </p:nvSpPr>
        <p:spPr bwMode="auto">
          <a:xfrm>
            <a:off x="5345724" y="3348306"/>
            <a:ext cx="39120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Rectangle 904"/>
          <p:cNvSpPr>
            <a:spLocks noChangeArrowheads="1"/>
          </p:cNvSpPr>
          <p:nvPr/>
        </p:nvSpPr>
        <p:spPr bwMode="auto">
          <a:xfrm>
            <a:off x="3390947" y="4936755"/>
            <a:ext cx="43601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Геленджик</a:t>
            </a:r>
          </a:p>
        </p:txBody>
      </p:sp>
      <p:sp>
        <p:nvSpPr>
          <p:cNvPr id="500" name="Rectangle 915"/>
          <p:cNvSpPr>
            <a:spLocks noChangeArrowheads="1"/>
          </p:cNvSpPr>
          <p:nvPr/>
        </p:nvSpPr>
        <p:spPr bwMode="auto">
          <a:xfrm rot="21334256">
            <a:off x="4054279" y="1812809"/>
            <a:ext cx="61051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Rectangle 953"/>
          <p:cNvSpPr>
            <a:spLocks noChangeArrowheads="1"/>
          </p:cNvSpPr>
          <p:nvPr/>
        </p:nvSpPr>
        <p:spPr bwMode="auto">
          <a:xfrm>
            <a:off x="2486998" y="442243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Новороссийск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Rectangle 960"/>
          <p:cNvSpPr>
            <a:spLocks noChangeArrowheads="1"/>
          </p:cNvSpPr>
          <p:nvPr/>
        </p:nvSpPr>
        <p:spPr bwMode="auto">
          <a:xfrm>
            <a:off x="4024461" y="3990598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Краснодар</a:t>
            </a:r>
          </a:p>
        </p:txBody>
      </p:sp>
      <p:sp>
        <p:nvSpPr>
          <p:cNvPr id="503" name="Rectangle 976"/>
          <p:cNvSpPr>
            <a:spLocks noChangeArrowheads="1"/>
          </p:cNvSpPr>
          <p:nvPr/>
        </p:nvSpPr>
        <p:spPr bwMode="auto">
          <a:xfrm rot="21334256">
            <a:off x="6460594" y="4096963"/>
            <a:ext cx="39305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Армавир</a:t>
            </a:r>
          </a:p>
        </p:txBody>
      </p:sp>
      <p:sp>
        <p:nvSpPr>
          <p:cNvPr id="504" name="Rectangle 766"/>
          <p:cNvSpPr>
            <a:spLocks noChangeArrowheads="1"/>
          </p:cNvSpPr>
          <p:nvPr/>
        </p:nvSpPr>
        <p:spPr bwMode="auto">
          <a:xfrm>
            <a:off x="6317578" y="4868639"/>
            <a:ext cx="3717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Лабинский</a:t>
            </a:r>
          </a:p>
        </p:txBody>
      </p:sp>
      <p:sp>
        <p:nvSpPr>
          <p:cNvPr id="505" name="Rectangle 766"/>
          <p:cNvSpPr>
            <a:spLocks noChangeArrowheads="1"/>
          </p:cNvSpPr>
          <p:nvPr/>
        </p:nvSpPr>
        <p:spPr bwMode="auto">
          <a:xfrm>
            <a:off x="5735034" y="3994738"/>
            <a:ext cx="469809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Rectangle 766"/>
          <p:cNvSpPr>
            <a:spLocks noChangeArrowheads="1"/>
          </p:cNvSpPr>
          <p:nvPr/>
        </p:nvSpPr>
        <p:spPr bwMode="auto">
          <a:xfrm>
            <a:off x="4961855" y="4505797"/>
            <a:ext cx="47769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Белореченский</a:t>
            </a:r>
          </a:p>
        </p:txBody>
      </p:sp>
      <p:sp>
        <p:nvSpPr>
          <p:cNvPr id="507" name="Rectangle 718"/>
          <p:cNvSpPr>
            <a:spLocks noChangeArrowheads="1"/>
          </p:cNvSpPr>
          <p:nvPr/>
        </p:nvSpPr>
        <p:spPr bwMode="auto">
          <a:xfrm>
            <a:off x="6768002" y="5153559"/>
            <a:ext cx="48410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Отрадненский</a:t>
            </a:r>
          </a:p>
        </p:txBody>
      </p:sp>
      <p:sp>
        <p:nvSpPr>
          <p:cNvPr id="508" name="Freeform 279"/>
          <p:cNvSpPr>
            <a:spLocks/>
          </p:cNvSpPr>
          <p:nvPr/>
        </p:nvSpPr>
        <p:spPr bwMode="auto">
          <a:xfrm rot="21381802">
            <a:off x="4478997" y="5497731"/>
            <a:ext cx="1690304" cy="1188542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1" name="Freeform 281"/>
          <p:cNvSpPr>
            <a:spLocks noEditPoints="1"/>
          </p:cNvSpPr>
          <p:nvPr/>
        </p:nvSpPr>
        <p:spPr bwMode="auto">
          <a:xfrm rot="21334256">
            <a:off x="-6050393" y="4195086"/>
            <a:ext cx="1320561" cy="602425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69" name="Freeform 279"/>
          <p:cNvSpPr>
            <a:spLocks/>
          </p:cNvSpPr>
          <p:nvPr/>
        </p:nvSpPr>
        <p:spPr bwMode="auto">
          <a:xfrm rot="21334256">
            <a:off x="-3026551" y="6207035"/>
            <a:ext cx="1705440" cy="1169128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30" name="Freeform 286"/>
          <p:cNvSpPr>
            <a:spLocks/>
          </p:cNvSpPr>
          <p:nvPr/>
        </p:nvSpPr>
        <p:spPr bwMode="auto">
          <a:xfrm>
            <a:off x="-3053347" y="3414879"/>
            <a:ext cx="1224584" cy="1017087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28" name="Freeform 248"/>
          <p:cNvSpPr>
            <a:spLocks/>
          </p:cNvSpPr>
          <p:nvPr/>
        </p:nvSpPr>
        <p:spPr bwMode="auto">
          <a:xfrm rot="21334256">
            <a:off x="-2061670" y="-430787"/>
            <a:ext cx="909335" cy="1034613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42" name="Freeform 254"/>
          <p:cNvSpPr>
            <a:spLocks noEditPoints="1"/>
          </p:cNvSpPr>
          <p:nvPr/>
        </p:nvSpPr>
        <p:spPr bwMode="auto">
          <a:xfrm rot="21334256">
            <a:off x="-4220613" y="-315442"/>
            <a:ext cx="1029889" cy="1259844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32" name="Freeform 284"/>
          <p:cNvSpPr>
            <a:spLocks/>
          </p:cNvSpPr>
          <p:nvPr/>
        </p:nvSpPr>
        <p:spPr bwMode="auto">
          <a:xfrm rot="21388622">
            <a:off x="-3683000" y="5654876"/>
            <a:ext cx="1105670" cy="77176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10085" y="601997"/>
            <a:ext cx="1958664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температуры</a:t>
            </a:r>
          </a:p>
        </p:txBody>
      </p:sp>
      <p:sp>
        <p:nvSpPr>
          <p:cNvPr id="244" name="TextBox 243"/>
          <p:cNvSpPr txBox="1"/>
          <p:nvPr/>
        </p:nvSpPr>
        <p:spPr>
          <a:xfrm>
            <a:off x="-13937" y="2627001"/>
            <a:ext cx="2002344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sp>
        <p:nvSpPr>
          <p:cNvPr id="321" name="TextBox 320"/>
          <p:cNvSpPr txBox="1"/>
          <p:nvPr/>
        </p:nvSpPr>
        <p:spPr>
          <a:xfrm>
            <a:off x="-7567" y="4810024"/>
            <a:ext cx="1982396" cy="25478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</p:txBody>
      </p:sp>
      <p:sp>
        <p:nvSpPr>
          <p:cNvPr id="392" name="Rectangle 760"/>
          <p:cNvSpPr>
            <a:spLocks noChangeArrowheads="1"/>
          </p:cNvSpPr>
          <p:nvPr/>
        </p:nvSpPr>
        <p:spPr bwMode="auto">
          <a:xfrm rot="21334256">
            <a:off x="-4119601" y="5042270"/>
            <a:ext cx="382748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3" name="Полилиния 4"/>
          <p:cNvSpPr>
            <a:spLocks/>
          </p:cNvSpPr>
          <p:nvPr/>
        </p:nvSpPr>
        <p:spPr bwMode="auto">
          <a:xfrm rot="21334256">
            <a:off x="-3965964" y="4767340"/>
            <a:ext cx="776600" cy="933677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24" name="Полилиния 2"/>
          <p:cNvSpPr>
            <a:spLocks/>
          </p:cNvSpPr>
          <p:nvPr/>
        </p:nvSpPr>
        <p:spPr bwMode="auto">
          <a:xfrm rot="21334256">
            <a:off x="-3588906" y="4586714"/>
            <a:ext cx="776600" cy="392956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25" name="Freeform 245"/>
          <p:cNvSpPr>
            <a:spLocks/>
          </p:cNvSpPr>
          <p:nvPr/>
        </p:nvSpPr>
        <p:spPr bwMode="auto">
          <a:xfrm rot="21334256">
            <a:off x="-4436385" y="4642131"/>
            <a:ext cx="747519" cy="933677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26" name="Freeform 246"/>
          <p:cNvSpPr>
            <a:spLocks noEditPoints="1"/>
          </p:cNvSpPr>
          <p:nvPr/>
        </p:nvSpPr>
        <p:spPr bwMode="auto">
          <a:xfrm rot="21334256">
            <a:off x="-5631775" y="4636450"/>
            <a:ext cx="855286" cy="709597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27" name="Freeform 247"/>
          <p:cNvSpPr>
            <a:spLocks/>
          </p:cNvSpPr>
          <p:nvPr/>
        </p:nvSpPr>
        <p:spPr bwMode="auto">
          <a:xfrm rot="21334256">
            <a:off x="-2941476" y="5444303"/>
            <a:ext cx="956210" cy="1120412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29" name="Freeform 249"/>
          <p:cNvSpPr>
            <a:spLocks/>
          </p:cNvSpPr>
          <p:nvPr/>
        </p:nvSpPr>
        <p:spPr bwMode="auto">
          <a:xfrm rot="21334256">
            <a:off x="-2651709" y="4780631"/>
            <a:ext cx="631200" cy="899578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30" name="Freeform 250"/>
          <p:cNvSpPr>
            <a:spLocks/>
          </p:cNvSpPr>
          <p:nvPr/>
        </p:nvSpPr>
        <p:spPr bwMode="auto">
          <a:xfrm rot="21334256">
            <a:off x="-3714498" y="3376491"/>
            <a:ext cx="1052002" cy="483887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43" name="Freeform 252"/>
          <p:cNvSpPr>
            <a:spLocks/>
          </p:cNvSpPr>
          <p:nvPr/>
        </p:nvSpPr>
        <p:spPr bwMode="auto">
          <a:xfrm rot="21334256">
            <a:off x="-1872644" y="4259411"/>
            <a:ext cx="920287" cy="579694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44" name="Freeform 253"/>
          <p:cNvSpPr>
            <a:spLocks/>
          </p:cNvSpPr>
          <p:nvPr/>
        </p:nvSpPr>
        <p:spPr bwMode="auto">
          <a:xfrm rot="21334256">
            <a:off x="-3639538" y="4262760"/>
            <a:ext cx="973314" cy="566703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46" name="Freeform 255"/>
          <p:cNvSpPr>
            <a:spLocks noEditPoints="1"/>
          </p:cNvSpPr>
          <p:nvPr/>
        </p:nvSpPr>
        <p:spPr bwMode="auto">
          <a:xfrm rot="21334256">
            <a:off x="-1868923" y="3871819"/>
            <a:ext cx="843312" cy="496879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47" name="Freeform 256"/>
          <p:cNvSpPr>
            <a:spLocks/>
          </p:cNvSpPr>
          <p:nvPr/>
        </p:nvSpPr>
        <p:spPr bwMode="auto">
          <a:xfrm rot="21334256">
            <a:off x="-4436583" y="3682697"/>
            <a:ext cx="1078990" cy="836250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48" name="Freeform 257"/>
          <p:cNvSpPr>
            <a:spLocks/>
          </p:cNvSpPr>
          <p:nvPr/>
        </p:nvSpPr>
        <p:spPr bwMode="auto">
          <a:xfrm rot="21334256">
            <a:off x="-3847561" y="2699572"/>
            <a:ext cx="1260919" cy="926185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49" name="Freeform 258"/>
          <p:cNvSpPr>
            <a:spLocks/>
          </p:cNvSpPr>
          <p:nvPr/>
        </p:nvSpPr>
        <p:spPr bwMode="auto">
          <a:xfrm rot="21334256">
            <a:off x="-3120627" y="3713347"/>
            <a:ext cx="627781" cy="769675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50" name="Freeform 259"/>
          <p:cNvSpPr>
            <a:spLocks/>
          </p:cNvSpPr>
          <p:nvPr/>
        </p:nvSpPr>
        <p:spPr bwMode="auto">
          <a:xfrm rot="21334256">
            <a:off x="-4346227" y="3976736"/>
            <a:ext cx="843312" cy="870349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52" name="Freeform 261"/>
          <p:cNvSpPr>
            <a:spLocks/>
          </p:cNvSpPr>
          <p:nvPr/>
        </p:nvSpPr>
        <p:spPr bwMode="auto">
          <a:xfrm rot="21334256">
            <a:off x="-4979419" y="4620491"/>
            <a:ext cx="874102" cy="709595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53" name="Freeform 262"/>
          <p:cNvSpPr>
            <a:spLocks/>
          </p:cNvSpPr>
          <p:nvPr/>
        </p:nvSpPr>
        <p:spPr bwMode="auto">
          <a:xfrm rot="21334256">
            <a:off x="-1995503" y="4566148"/>
            <a:ext cx="1034896" cy="820012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54" name="Freeform 263"/>
          <p:cNvSpPr>
            <a:spLocks/>
          </p:cNvSpPr>
          <p:nvPr/>
        </p:nvSpPr>
        <p:spPr bwMode="auto">
          <a:xfrm rot="21334256">
            <a:off x="-2967064" y="2165957"/>
            <a:ext cx="997264" cy="789161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55" name="Freeform 264"/>
          <p:cNvSpPr>
            <a:spLocks noEditPoints="1"/>
          </p:cNvSpPr>
          <p:nvPr/>
        </p:nvSpPr>
        <p:spPr bwMode="auto">
          <a:xfrm rot="21334256">
            <a:off x="-1320513" y="5224003"/>
            <a:ext cx="617516" cy="1092808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58" name="Freeform 267"/>
          <p:cNvSpPr>
            <a:spLocks noEditPoints="1"/>
          </p:cNvSpPr>
          <p:nvPr/>
        </p:nvSpPr>
        <p:spPr bwMode="auto">
          <a:xfrm rot="21334256">
            <a:off x="-2062749" y="679235"/>
            <a:ext cx="785152" cy="1138274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59" name="Freeform 268"/>
          <p:cNvSpPr>
            <a:spLocks/>
          </p:cNvSpPr>
          <p:nvPr/>
        </p:nvSpPr>
        <p:spPr bwMode="auto">
          <a:xfrm rot="21334256">
            <a:off x="-1881878" y="2942292"/>
            <a:ext cx="887285" cy="1027807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60" name="Freeform 269"/>
          <p:cNvSpPr>
            <a:spLocks/>
          </p:cNvSpPr>
          <p:nvPr/>
        </p:nvSpPr>
        <p:spPr bwMode="auto">
          <a:xfrm rot="21334256">
            <a:off x="-1639919" y="1629313"/>
            <a:ext cx="800547" cy="998630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61" name="Freeform 270"/>
          <p:cNvSpPr>
            <a:spLocks/>
          </p:cNvSpPr>
          <p:nvPr/>
        </p:nvSpPr>
        <p:spPr bwMode="auto">
          <a:xfrm rot="21334256">
            <a:off x="-2677710" y="3013931"/>
            <a:ext cx="1027119" cy="599189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62" name="Freeform 271"/>
          <p:cNvSpPr>
            <a:spLocks noEditPoints="1"/>
          </p:cNvSpPr>
          <p:nvPr/>
        </p:nvSpPr>
        <p:spPr bwMode="auto">
          <a:xfrm rot="21334256">
            <a:off x="-4690953" y="2908270"/>
            <a:ext cx="1142059" cy="975984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63" name="Freeform 273"/>
          <p:cNvSpPr>
            <a:spLocks noEditPoints="1"/>
          </p:cNvSpPr>
          <p:nvPr/>
        </p:nvSpPr>
        <p:spPr bwMode="auto">
          <a:xfrm rot="21334256">
            <a:off x="-4862427" y="3783284"/>
            <a:ext cx="680807" cy="949913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64" name="Freeform 274"/>
          <p:cNvSpPr>
            <a:spLocks/>
          </p:cNvSpPr>
          <p:nvPr/>
        </p:nvSpPr>
        <p:spPr bwMode="auto">
          <a:xfrm rot="21334256">
            <a:off x="-3556386" y="2380441"/>
            <a:ext cx="656859" cy="548840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65" name="Freeform 275"/>
          <p:cNvSpPr>
            <a:spLocks noEditPoints="1"/>
          </p:cNvSpPr>
          <p:nvPr/>
        </p:nvSpPr>
        <p:spPr bwMode="auto">
          <a:xfrm rot="21334256">
            <a:off x="-930353" y="4743169"/>
            <a:ext cx="417379" cy="456284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66" name="Freeform 276"/>
          <p:cNvSpPr>
            <a:spLocks/>
          </p:cNvSpPr>
          <p:nvPr/>
        </p:nvSpPr>
        <p:spPr bwMode="auto">
          <a:xfrm rot="21334256">
            <a:off x="-4552868" y="5212053"/>
            <a:ext cx="930551" cy="766427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67" name="Freeform 277"/>
          <p:cNvSpPr>
            <a:spLocks/>
          </p:cNvSpPr>
          <p:nvPr/>
        </p:nvSpPr>
        <p:spPr bwMode="auto">
          <a:xfrm rot="21334256">
            <a:off x="-3400270" y="5129703"/>
            <a:ext cx="863838" cy="722586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68" name="Freeform 278"/>
          <p:cNvSpPr>
            <a:spLocks/>
          </p:cNvSpPr>
          <p:nvPr/>
        </p:nvSpPr>
        <p:spPr bwMode="auto">
          <a:xfrm rot="21334256">
            <a:off x="-5063314" y="4877675"/>
            <a:ext cx="523435" cy="563454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0" name="Freeform 280"/>
          <p:cNvSpPr>
            <a:spLocks/>
          </p:cNvSpPr>
          <p:nvPr/>
        </p:nvSpPr>
        <p:spPr bwMode="auto">
          <a:xfrm rot="21334256">
            <a:off x="-2209741" y="4020167"/>
            <a:ext cx="547384" cy="636524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3" name="Freeform 283"/>
          <p:cNvSpPr>
            <a:spLocks/>
          </p:cNvSpPr>
          <p:nvPr/>
        </p:nvSpPr>
        <p:spPr bwMode="auto">
          <a:xfrm rot="21334256">
            <a:off x="-2329311" y="3263758"/>
            <a:ext cx="814232" cy="813518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5" name="Freeform 285"/>
          <p:cNvSpPr>
            <a:spLocks/>
          </p:cNvSpPr>
          <p:nvPr/>
        </p:nvSpPr>
        <p:spPr bwMode="auto">
          <a:xfrm rot="21334256">
            <a:off x="-1578396" y="986381"/>
            <a:ext cx="557647" cy="656011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6" name="Freeform 286"/>
          <p:cNvSpPr>
            <a:spLocks/>
          </p:cNvSpPr>
          <p:nvPr/>
        </p:nvSpPr>
        <p:spPr bwMode="auto">
          <a:xfrm>
            <a:off x="-2906637" y="4250510"/>
            <a:ext cx="922322" cy="573197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7" name="Freeform 287"/>
          <p:cNvSpPr>
            <a:spLocks noEditPoints="1"/>
          </p:cNvSpPr>
          <p:nvPr/>
        </p:nvSpPr>
        <p:spPr bwMode="auto">
          <a:xfrm rot="21334256">
            <a:off x="-3919216" y="2059463"/>
            <a:ext cx="614096" cy="766427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8" name="Rectangle 637"/>
          <p:cNvSpPr>
            <a:spLocks noChangeArrowheads="1"/>
          </p:cNvSpPr>
          <p:nvPr/>
        </p:nvSpPr>
        <p:spPr bwMode="auto">
          <a:xfrm rot="21334256">
            <a:off x="-2559554" y="6730069"/>
            <a:ext cx="291047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г. Сочи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1" name="Rectangle 670"/>
          <p:cNvSpPr>
            <a:spLocks noChangeArrowheads="1"/>
          </p:cNvSpPr>
          <p:nvPr/>
        </p:nvSpPr>
        <p:spPr bwMode="auto">
          <a:xfrm rot="21334256">
            <a:off x="-3481903" y="3156565"/>
            <a:ext cx="34144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Каневский</a:t>
            </a:r>
          </a:p>
        </p:txBody>
      </p:sp>
      <p:sp>
        <p:nvSpPr>
          <p:cNvPr id="387" name="Rectangle 708"/>
          <p:cNvSpPr>
            <a:spLocks noChangeArrowheads="1"/>
          </p:cNvSpPr>
          <p:nvPr/>
        </p:nvSpPr>
        <p:spPr bwMode="auto">
          <a:xfrm>
            <a:off x="-4629821" y="4771812"/>
            <a:ext cx="420624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0" name="Rectangle 743"/>
          <p:cNvSpPr>
            <a:spLocks noChangeArrowheads="1"/>
          </p:cNvSpPr>
          <p:nvPr/>
        </p:nvSpPr>
        <p:spPr bwMode="auto">
          <a:xfrm>
            <a:off x="-4801597" y="4178506"/>
            <a:ext cx="468467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3" name="Rectangle 793"/>
          <p:cNvSpPr>
            <a:spLocks noChangeArrowheads="1"/>
          </p:cNvSpPr>
          <p:nvPr/>
        </p:nvSpPr>
        <p:spPr bwMode="auto">
          <a:xfrm rot="21334256">
            <a:off x="-1588735" y="3481356"/>
            <a:ext cx="665821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395" name="Rectangle 808"/>
          <p:cNvSpPr>
            <a:spLocks noChangeArrowheads="1"/>
          </p:cNvSpPr>
          <p:nvPr/>
        </p:nvSpPr>
        <p:spPr bwMode="auto">
          <a:xfrm rot="21334256">
            <a:off x="-1552964" y="4382373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Новокубанский</a:t>
            </a:r>
          </a:p>
        </p:txBody>
      </p:sp>
      <p:sp>
        <p:nvSpPr>
          <p:cNvPr id="398" name="Rectangle 826"/>
          <p:cNvSpPr>
            <a:spLocks noChangeArrowheads="1"/>
          </p:cNvSpPr>
          <p:nvPr/>
        </p:nvSpPr>
        <p:spPr bwMode="auto">
          <a:xfrm>
            <a:off x="-4060549" y="3870139"/>
            <a:ext cx="526278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1" name="Rectangle 834"/>
          <p:cNvSpPr>
            <a:spLocks noChangeArrowheads="1"/>
          </p:cNvSpPr>
          <p:nvPr/>
        </p:nvSpPr>
        <p:spPr bwMode="auto">
          <a:xfrm rot="21334256">
            <a:off x="-1454941" y="1202622"/>
            <a:ext cx="430591" cy="10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Успенски</a:t>
            </a:r>
            <a:r>
              <a:rPr lang="ru-RU" altLang="ru-RU" sz="675" i="1" dirty="0">
                <a:latin typeface="Times New Roman" pitchFamily="18" charset="0"/>
                <a:cs typeface="Times New Roman" pitchFamily="18" charset="0"/>
              </a:rPr>
              <a:t>й</a:t>
            </a:r>
            <a:endParaRPr lang="ru-RU" altLang="ru-RU" sz="27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2" name="Rectangle 836"/>
          <p:cNvSpPr>
            <a:spLocks noChangeArrowheads="1"/>
          </p:cNvSpPr>
          <p:nvPr/>
        </p:nvSpPr>
        <p:spPr bwMode="auto">
          <a:xfrm>
            <a:off x="-4219397" y="4385731"/>
            <a:ext cx="725625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3" name="Rectangle 843"/>
          <p:cNvSpPr>
            <a:spLocks noChangeArrowheads="1"/>
          </p:cNvSpPr>
          <p:nvPr/>
        </p:nvSpPr>
        <p:spPr bwMode="auto">
          <a:xfrm rot="21334256">
            <a:off x="-1234016" y="3144962"/>
            <a:ext cx="544219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6" name="Rectangle 852"/>
          <p:cNvSpPr>
            <a:spLocks noChangeArrowheads="1"/>
          </p:cNvSpPr>
          <p:nvPr/>
        </p:nvSpPr>
        <p:spPr bwMode="auto">
          <a:xfrm rot="21334256">
            <a:off x="-4462712" y="3488560"/>
            <a:ext cx="934941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" name="Rectangle 870"/>
          <p:cNvSpPr>
            <a:spLocks noChangeArrowheads="1"/>
          </p:cNvSpPr>
          <p:nvPr/>
        </p:nvSpPr>
        <p:spPr bwMode="auto">
          <a:xfrm rot="21334256">
            <a:off x="-2687804" y="4443986"/>
            <a:ext cx="689742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Усть-Лабинский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" name="Rectangle 879"/>
          <p:cNvSpPr>
            <a:spLocks noChangeArrowheads="1"/>
          </p:cNvSpPr>
          <p:nvPr/>
        </p:nvSpPr>
        <p:spPr bwMode="auto">
          <a:xfrm>
            <a:off x="-3187381" y="5442004"/>
            <a:ext cx="515298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г. Горячий Ключ</a:t>
            </a:r>
          </a:p>
        </p:txBody>
      </p:sp>
      <p:sp>
        <p:nvSpPr>
          <p:cNvPr id="416" name="Rectangle 960"/>
          <p:cNvSpPr>
            <a:spLocks noChangeArrowheads="1"/>
          </p:cNvSpPr>
          <p:nvPr/>
        </p:nvSpPr>
        <p:spPr bwMode="auto">
          <a:xfrm rot="21334256">
            <a:off x="-3532508" y="4726429"/>
            <a:ext cx="564631" cy="13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 г. Краснодар</a:t>
            </a:r>
          </a:p>
        </p:txBody>
      </p:sp>
      <p:sp>
        <p:nvSpPr>
          <p:cNvPr id="417" name="Rectangle 976"/>
          <p:cNvSpPr>
            <a:spLocks noChangeArrowheads="1"/>
          </p:cNvSpPr>
          <p:nvPr/>
        </p:nvSpPr>
        <p:spPr bwMode="auto">
          <a:xfrm rot="21334256">
            <a:off x="-1064927" y="4660547"/>
            <a:ext cx="3718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г. Армавир</a:t>
            </a:r>
          </a:p>
        </p:txBody>
      </p:sp>
      <p:sp>
        <p:nvSpPr>
          <p:cNvPr id="418" name="Rectangle 766"/>
          <p:cNvSpPr>
            <a:spLocks noChangeArrowheads="1"/>
          </p:cNvSpPr>
          <p:nvPr/>
        </p:nvSpPr>
        <p:spPr bwMode="auto">
          <a:xfrm rot="21334256">
            <a:off x="-1145752" y="5629015"/>
            <a:ext cx="438565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Лабинский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" name="Rectangle 827"/>
          <p:cNvSpPr>
            <a:spLocks noChangeArrowheads="1"/>
          </p:cNvSpPr>
          <p:nvPr/>
        </p:nvSpPr>
        <p:spPr bwMode="auto">
          <a:xfrm rot="21334256">
            <a:off x="-2162714" y="2761878"/>
            <a:ext cx="3943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Крыловский</a:t>
            </a:r>
          </a:p>
        </p:txBody>
      </p:sp>
      <p:sp>
        <p:nvSpPr>
          <p:cNvPr id="382" name="Rectangle 683"/>
          <p:cNvSpPr>
            <a:spLocks noChangeArrowheads="1"/>
          </p:cNvSpPr>
          <p:nvPr/>
        </p:nvSpPr>
        <p:spPr bwMode="auto">
          <a:xfrm rot="21334256">
            <a:off x="-2668425" y="2427461"/>
            <a:ext cx="442552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8" name="Rectangle 712"/>
          <p:cNvSpPr>
            <a:spLocks noChangeArrowheads="1"/>
          </p:cNvSpPr>
          <p:nvPr/>
        </p:nvSpPr>
        <p:spPr bwMode="auto">
          <a:xfrm rot="21334256">
            <a:off x="-2396701" y="3177220"/>
            <a:ext cx="37991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0" name="Rectangle 656"/>
          <p:cNvSpPr>
            <a:spLocks noChangeArrowheads="1"/>
          </p:cNvSpPr>
          <p:nvPr/>
        </p:nvSpPr>
        <p:spPr bwMode="auto">
          <a:xfrm>
            <a:off x="-3662714" y="5309891"/>
            <a:ext cx="418630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7" name="Rectangle 823"/>
          <p:cNvSpPr>
            <a:spLocks noChangeArrowheads="1"/>
          </p:cNvSpPr>
          <p:nvPr/>
        </p:nvSpPr>
        <p:spPr bwMode="auto">
          <a:xfrm rot="21334256">
            <a:off x="-3022494" y="4078592"/>
            <a:ext cx="4183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Кореновский</a:t>
            </a:r>
          </a:p>
        </p:txBody>
      </p:sp>
      <p:sp>
        <p:nvSpPr>
          <p:cNvPr id="235" name="Freeform 265"/>
          <p:cNvSpPr>
            <a:spLocks noEditPoints="1"/>
          </p:cNvSpPr>
          <p:nvPr/>
        </p:nvSpPr>
        <p:spPr bwMode="auto">
          <a:xfrm>
            <a:off x="-3175283" y="2674948"/>
            <a:ext cx="805935" cy="827954"/>
          </a:xfrm>
          <a:custGeom>
            <a:avLst/>
            <a:gdLst>
              <a:gd name="T0" fmla="*/ 29 w 196"/>
              <a:gd name="T1" fmla="*/ 53 h 193"/>
              <a:gd name="T2" fmla="*/ 39 w 196"/>
              <a:gd name="T3" fmla="*/ 26 h 193"/>
              <a:gd name="T4" fmla="*/ 48 w 196"/>
              <a:gd name="T5" fmla="*/ 25 h 193"/>
              <a:gd name="T6" fmla="*/ 57 w 196"/>
              <a:gd name="T7" fmla="*/ 21 h 193"/>
              <a:gd name="T8" fmla="*/ 56 w 196"/>
              <a:gd name="T9" fmla="*/ 12 h 193"/>
              <a:gd name="T10" fmla="*/ 69 w 196"/>
              <a:gd name="T11" fmla="*/ 12 h 193"/>
              <a:gd name="T12" fmla="*/ 78 w 196"/>
              <a:gd name="T13" fmla="*/ 12 h 193"/>
              <a:gd name="T14" fmla="*/ 95 w 196"/>
              <a:gd name="T15" fmla="*/ 10 h 193"/>
              <a:gd name="T16" fmla="*/ 101 w 196"/>
              <a:gd name="T17" fmla="*/ 13 h 193"/>
              <a:gd name="T18" fmla="*/ 104 w 196"/>
              <a:gd name="T19" fmla="*/ 1 h 193"/>
              <a:gd name="T20" fmla="*/ 123 w 196"/>
              <a:gd name="T21" fmla="*/ 0 h 193"/>
              <a:gd name="T22" fmla="*/ 149 w 196"/>
              <a:gd name="T23" fmla="*/ 47 h 193"/>
              <a:gd name="T24" fmla="*/ 152 w 196"/>
              <a:gd name="T25" fmla="*/ 62 h 193"/>
              <a:gd name="T26" fmla="*/ 174 w 196"/>
              <a:gd name="T27" fmla="*/ 66 h 193"/>
              <a:gd name="T28" fmla="*/ 170 w 196"/>
              <a:gd name="T29" fmla="*/ 73 h 193"/>
              <a:gd name="T30" fmla="*/ 173 w 196"/>
              <a:gd name="T31" fmla="*/ 76 h 193"/>
              <a:gd name="T32" fmla="*/ 170 w 196"/>
              <a:gd name="T33" fmla="*/ 104 h 193"/>
              <a:gd name="T34" fmla="*/ 157 w 196"/>
              <a:gd name="T35" fmla="*/ 107 h 193"/>
              <a:gd name="T36" fmla="*/ 145 w 196"/>
              <a:gd name="T37" fmla="*/ 117 h 193"/>
              <a:gd name="T38" fmla="*/ 138 w 196"/>
              <a:gd name="T39" fmla="*/ 148 h 193"/>
              <a:gd name="T40" fmla="*/ 135 w 196"/>
              <a:gd name="T41" fmla="*/ 151 h 193"/>
              <a:gd name="T42" fmla="*/ 133 w 196"/>
              <a:gd name="T43" fmla="*/ 155 h 193"/>
              <a:gd name="T44" fmla="*/ 130 w 196"/>
              <a:gd name="T45" fmla="*/ 157 h 193"/>
              <a:gd name="T46" fmla="*/ 127 w 196"/>
              <a:gd name="T47" fmla="*/ 157 h 193"/>
              <a:gd name="T48" fmla="*/ 123 w 196"/>
              <a:gd name="T49" fmla="*/ 160 h 193"/>
              <a:gd name="T50" fmla="*/ 123 w 196"/>
              <a:gd name="T51" fmla="*/ 176 h 193"/>
              <a:gd name="T52" fmla="*/ 101 w 196"/>
              <a:gd name="T53" fmla="*/ 174 h 193"/>
              <a:gd name="T54" fmla="*/ 67 w 196"/>
              <a:gd name="T55" fmla="*/ 173 h 193"/>
              <a:gd name="T56" fmla="*/ 57 w 196"/>
              <a:gd name="T57" fmla="*/ 182 h 193"/>
              <a:gd name="T58" fmla="*/ 56 w 196"/>
              <a:gd name="T59" fmla="*/ 186 h 193"/>
              <a:gd name="T60" fmla="*/ 61 w 196"/>
              <a:gd name="T61" fmla="*/ 189 h 193"/>
              <a:gd name="T62" fmla="*/ 64 w 196"/>
              <a:gd name="T63" fmla="*/ 190 h 193"/>
              <a:gd name="T64" fmla="*/ 50 w 196"/>
              <a:gd name="T65" fmla="*/ 188 h 193"/>
              <a:gd name="T66" fmla="*/ 29 w 196"/>
              <a:gd name="T67" fmla="*/ 185 h 193"/>
              <a:gd name="T68" fmla="*/ 22 w 196"/>
              <a:gd name="T69" fmla="*/ 179 h 193"/>
              <a:gd name="T70" fmla="*/ 28 w 196"/>
              <a:gd name="T71" fmla="*/ 144 h 193"/>
              <a:gd name="T72" fmla="*/ 31 w 196"/>
              <a:gd name="T73" fmla="*/ 147 h 193"/>
              <a:gd name="T74" fmla="*/ 34 w 196"/>
              <a:gd name="T75" fmla="*/ 147 h 193"/>
              <a:gd name="T76" fmla="*/ 35 w 196"/>
              <a:gd name="T77" fmla="*/ 126 h 193"/>
              <a:gd name="T78" fmla="*/ 39 w 196"/>
              <a:gd name="T79" fmla="*/ 107 h 193"/>
              <a:gd name="T80" fmla="*/ 32 w 196"/>
              <a:gd name="T81" fmla="*/ 107 h 193"/>
              <a:gd name="T82" fmla="*/ 17 w 196"/>
              <a:gd name="T83" fmla="*/ 107 h 193"/>
              <a:gd name="T84" fmla="*/ 13 w 196"/>
              <a:gd name="T85" fmla="*/ 104 h 193"/>
              <a:gd name="T86" fmla="*/ 10 w 196"/>
              <a:gd name="T87" fmla="*/ 94 h 193"/>
              <a:gd name="T88" fmla="*/ 7 w 196"/>
              <a:gd name="T89" fmla="*/ 88 h 193"/>
              <a:gd name="T90" fmla="*/ 6 w 196"/>
              <a:gd name="T91" fmla="*/ 88 h 193"/>
              <a:gd name="T92" fmla="*/ 1 w 196"/>
              <a:gd name="T93" fmla="*/ 91 h 193"/>
              <a:gd name="T94" fmla="*/ 0 w 196"/>
              <a:gd name="T95" fmla="*/ 60 h 193"/>
              <a:gd name="T96" fmla="*/ 3 w 196"/>
              <a:gd name="T97" fmla="*/ 56 h 193"/>
              <a:gd name="T98" fmla="*/ 9 w 196"/>
              <a:gd name="T99" fmla="*/ 51 h 193"/>
              <a:gd name="T100" fmla="*/ 13 w 196"/>
              <a:gd name="T101" fmla="*/ 45 h 193"/>
              <a:gd name="T102" fmla="*/ 192 w 196"/>
              <a:gd name="T103" fmla="*/ 67 h 193"/>
              <a:gd name="T104" fmla="*/ 187 w 196"/>
              <a:gd name="T105" fmla="*/ 5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09" name="Rectangle 865"/>
          <p:cNvSpPr>
            <a:spLocks noChangeArrowheads="1"/>
          </p:cNvSpPr>
          <p:nvPr/>
        </p:nvSpPr>
        <p:spPr bwMode="auto">
          <a:xfrm rot="21334256">
            <a:off x="-2896747" y="2969597"/>
            <a:ext cx="49372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</a:p>
        </p:txBody>
      </p:sp>
      <p:sp>
        <p:nvSpPr>
          <p:cNvPr id="420" name="Rectangle 766"/>
          <p:cNvSpPr>
            <a:spLocks noChangeArrowheads="1"/>
          </p:cNvSpPr>
          <p:nvPr/>
        </p:nvSpPr>
        <p:spPr bwMode="auto">
          <a:xfrm rot="21334256">
            <a:off x="-2558285" y="5230441"/>
            <a:ext cx="594056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Белореченский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1" name="Rectangle 750"/>
          <p:cNvSpPr>
            <a:spLocks noChangeArrowheads="1"/>
          </p:cNvSpPr>
          <p:nvPr/>
        </p:nvSpPr>
        <p:spPr bwMode="auto">
          <a:xfrm rot="21334256">
            <a:off x="-2729676" y="5728528"/>
            <a:ext cx="544219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414" name="Rectangle 915"/>
          <p:cNvSpPr>
            <a:spLocks noChangeArrowheads="1"/>
          </p:cNvSpPr>
          <p:nvPr/>
        </p:nvSpPr>
        <p:spPr bwMode="auto">
          <a:xfrm rot="21334256">
            <a:off x="-3291739" y="2602331"/>
            <a:ext cx="615984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0" name="Freeform 280"/>
          <p:cNvSpPr>
            <a:spLocks/>
          </p:cNvSpPr>
          <p:nvPr/>
        </p:nvSpPr>
        <p:spPr bwMode="auto">
          <a:xfrm rot="21236325">
            <a:off x="-2228168" y="4020992"/>
            <a:ext cx="578007" cy="640815"/>
          </a:xfrm>
          <a:custGeom>
            <a:avLst/>
            <a:gdLst>
              <a:gd name="T0" fmla="*/ 91 w 142"/>
              <a:gd name="T1" fmla="*/ 29 h 175"/>
              <a:gd name="T2" fmla="*/ 100 w 142"/>
              <a:gd name="T3" fmla="*/ 27 h 175"/>
              <a:gd name="T4" fmla="*/ 134 w 142"/>
              <a:gd name="T5" fmla="*/ 29 h 175"/>
              <a:gd name="T6" fmla="*/ 128 w 142"/>
              <a:gd name="T7" fmla="*/ 36 h 175"/>
              <a:gd name="T8" fmla="*/ 126 w 142"/>
              <a:gd name="T9" fmla="*/ 46 h 175"/>
              <a:gd name="T10" fmla="*/ 117 w 142"/>
              <a:gd name="T11" fmla="*/ 45 h 175"/>
              <a:gd name="T12" fmla="*/ 112 w 142"/>
              <a:gd name="T13" fmla="*/ 51 h 175"/>
              <a:gd name="T14" fmla="*/ 113 w 142"/>
              <a:gd name="T15" fmla="*/ 58 h 175"/>
              <a:gd name="T16" fmla="*/ 114 w 142"/>
              <a:gd name="T17" fmla="*/ 85 h 175"/>
              <a:gd name="T18" fmla="*/ 114 w 142"/>
              <a:gd name="T19" fmla="*/ 99 h 175"/>
              <a:gd name="T20" fmla="*/ 110 w 142"/>
              <a:gd name="T21" fmla="*/ 99 h 175"/>
              <a:gd name="T22" fmla="*/ 107 w 142"/>
              <a:gd name="T23" fmla="*/ 101 h 175"/>
              <a:gd name="T24" fmla="*/ 106 w 142"/>
              <a:gd name="T25" fmla="*/ 107 h 175"/>
              <a:gd name="T26" fmla="*/ 109 w 142"/>
              <a:gd name="T27" fmla="*/ 107 h 175"/>
              <a:gd name="T28" fmla="*/ 104 w 142"/>
              <a:gd name="T29" fmla="*/ 107 h 175"/>
              <a:gd name="T30" fmla="*/ 101 w 142"/>
              <a:gd name="T31" fmla="*/ 107 h 175"/>
              <a:gd name="T32" fmla="*/ 97 w 142"/>
              <a:gd name="T33" fmla="*/ 107 h 175"/>
              <a:gd name="T34" fmla="*/ 94 w 142"/>
              <a:gd name="T35" fmla="*/ 107 h 175"/>
              <a:gd name="T36" fmla="*/ 91 w 142"/>
              <a:gd name="T37" fmla="*/ 107 h 175"/>
              <a:gd name="T38" fmla="*/ 91 w 142"/>
              <a:gd name="T39" fmla="*/ 102 h 175"/>
              <a:gd name="T40" fmla="*/ 84 w 142"/>
              <a:gd name="T41" fmla="*/ 102 h 175"/>
              <a:gd name="T42" fmla="*/ 101 w 142"/>
              <a:gd name="T43" fmla="*/ 114 h 175"/>
              <a:gd name="T44" fmla="*/ 123 w 142"/>
              <a:gd name="T45" fmla="*/ 109 h 175"/>
              <a:gd name="T46" fmla="*/ 120 w 142"/>
              <a:gd name="T47" fmla="*/ 117 h 175"/>
              <a:gd name="T48" fmla="*/ 138 w 142"/>
              <a:gd name="T49" fmla="*/ 126 h 175"/>
              <a:gd name="T50" fmla="*/ 142 w 142"/>
              <a:gd name="T51" fmla="*/ 139 h 175"/>
              <a:gd name="T52" fmla="*/ 139 w 142"/>
              <a:gd name="T53" fmla="*/ 148 h 175"/>
              <a:gd name="T54" fmla="*/ 136 w 142"/>
              <a:gd name="T55" fmla="*/ 170 h 175"/>
              <a:gd name="T56" fmla="*/ 132 w 142"/>
              <a:gd name="T57" fmla="*/ 168 h 175"/>
              <a:gd name="T58" fmla="*/ 131 w 142"/>
              <a:gd name="T59" fmla="*/ 170 h 175"/>
              <a:gd name="T60" fmla="*/ 128 w 142"/>
              <a:gd name="T61" fmla="*/ 167 h 175"/>
              <a:gd name="T62" fmla="*/ 123 w 142"/>
              <a:gd name="T63" fmla="*/ 167 h 175"/>
              <a:gd name="T64" fmla="*/ 123 w 142"/>
              <a:gd name="T65" fmla="*/ 174 h 175"/>
              <a:gd name="T66" fmla="*/ 104 w 142"/>
              <a:gd name="T67" fmla="*/ 161 h 175"/>
              <a:gd name="T68" fmla="*/ 94 w 142"/>
              <a:gd name="T69" fmla="*/ 165 h 175"/>
              <a:gd name="T70" fmla="*/ 90 w 142"/>
              <a:gd name="T71" fmla="*/ 167 h 175"/>
              <a:gd name="T72" fmla="*/ 88 w 142"/>
              <a:gd name="T73" fmla="*/ 175 h 175"/>
              <a:gd name="T74" fmla="*/ 72 w 142"/>
              <a:gd name="T75" fmla="*/ 171 h 175"/>
              <a:gd name="T76" fmla="*/ 60 w 142"/>
              <a:gd name="T77" fmla="*/ 170 h 175"/>
              <a:gd name="T78" fmla="*/ 56 w 142"/>
              <a:gd name="T79" fmla="*/ 171 h 175"/>
              <a:gd name="T80" fmla="*/ 56 w 142"/>
              <a:gd name="T81" fmla="*/ 143 h 175"/>
              <a:gd name="T82" fmla="*/ 56 w 142"/>
              <a:gd name="T83" fmla="*/ 131 h 175"/>
              <a:gd name="T84" fmla="*/ 53 w 142"/>
              <a:gd name="T85" fmla="*/ 136 h 175"/>
              <a:gd name="T86" fmla="*/ 50 w 142"/>
              <a:gd name="T87" fmla="*/ 136 h 175"/>
              <a:gd name="T88" fmla="*/ 41 w 142"/>
              <a:gd name="T89" fmla="*/ 140 h 175"/>
              <a:gd name="T90" fmla="*/ 40 w 142"/>
              <a:gd name="T91" fmla="*/ 117 h 175"/>
              <a:gd name="T92" fmla="*/ 43 w 142"/>
              <a:gd name="T93" fmla="*/ 96 h 175"/>
              <a:gd name="T94" fmla="*/ 40 w 142"/>
              <a:gd name="T95" fmla="*/ 71 h 175"/>
              <a:gd name="T96" fmla="*/ 38 w 142"/>
              <a:gd name="T97" fmla="*/ 58 h 175"/>
              <a:gd name="T98" fmla="*/ 28 w 142"/>
              <a:gd name="T99" fmla="*/ 55 h 175"/>
              <a:gd name="T100" fmla="*/ 18 w 142"/>
              <a:gd name="T101" fmla="*/ 52 h 175"/>
              <a:gd name="T102" fmla="*/ 0 w 142"/>
              <a:gd name="T103" fmla="*/ 39 h 175"/>
              <a:gd name="T104" fmla="*/ 28 w 142"/>
              <a:gd name="T105" fmla="*/ 24 h 175"/>
              <a:gd name="T106" fmla="*/ 32 w 142"/>
              <a:gd name="T107" fmla="*/ 11 h 175"/>
              <a:gd name="T108" fmla="*/ 29 w 142"/>
              <a:gd name="T109" fmla="*/ 4 h 175"/>
              <a:gd name="T110" fmla="*/ 40 w 142"/>
              <a:gd name="T111" fmla="*/ 7 h 175"/>
              <a:gd name="T112" fmla="*/ 60 w 142"/>
              <a:gd name="T113" fmla="*/ 5 h 175"/>
              <a:gd name="T114" fmla="*/ 92 w 142"/>
              <a:gd name="T115" fmla="*/ 1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12" name="Rectangle 895"/>
          <p:cNvSpPr>
            <a:spLocks noChangeArrowheads="1"/>
          </p:cNvSpPr>
          <p:nvPr/>
        </p:nvSpPr>
        <p:spPr bwMode="auto">
          <a:xfrm rot="21334256">
            <a:off x="-2072369" y="4251184"/>
            <a:ext cx="462487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8" name="Rectangle 862"/>
          <p:cNvSpPr>
            <a:spLocks noChangeArrowheads="1"/>
          </p:cNvSpPr>
          <p:nvPr/>
        </p:nvSpPr>
        <p:spPr bwMode="auto">
          <a:xfrm rot="21334256">
            <a:off x="-1663690" y="4053425"/>
            <a:ext cx="584088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5" name="Rectangle 953"/>
          <p:cNvSpPr>
            <a:spLocks noChangeArrowheads="1"/>
          </p:cNvSpPr>
          <p:nvPr/>
        </p:nvSpPr>
        <p:spPr bwMode="auto">
          <a:xfrm>
            <a:off x="-5065824" y="5191868"/>
            <a:ext cx="677782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г. Новороссийск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" name="Rectangle 647"/>
          <p:cNvSpPr>
            <a:spLocks noChangeArrowheads="1"/>
          </p:cNvSpPr>
          <p:nvPr/>
        </p:nvSpPr>
        <p:spPr bwMode="auto">
          <a:xfrm rot="21334256">
            <a:off x="-4188989" y="2588067"/>
            <a:ext cx="287060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3" name="Rectangle 696"/>
          <p:cNvSpPr>
            <a:spLocks noChangeArrowheads="1"/>
          </p:cNvSpPr>
          <p:nvPr/>
        </p:nvSpPr>
        <p:spPr bwMode="auto">
          <a:xfrm>
            <a:off x="-3276443" y="5992837"/>
            <a:ext cx="510330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Туапсинский</a:t>
            </a:r>
          </a:p>
        </p:txBody>
      </p:sp>
      <p:sp>
        <p:nvSpPr>
          <p:cNvPr id="394" name="Rectangle 806"/>
          <p:cNvSpPr>
            <a:spLocks noChangeArrowheads="1"/>
          </p:cNvSpPr>
          <p:nvPr/>
        </p:nvSpPr>
        <p:spPr bwMode="auto">
          <a:xfrm rot="21334256">
            <a:off x="-2531455" y="3844854"/>
            <a:ext cx="45365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Выселковский</a:t>
            </a:r>
          </a:p>
        </p:txBody>
      </p:sp>
      <p:sp>
        <p:nvSpPr>
          <p:cNvPr id="386" name="Rectangle 707"/>
          <p:cNvSpPr>
            <a:spLocks noChangeArrowheads="1"/>
          </p:cNvSpPr>
          <p:nvPr/>
        </p:nvSpPr>
        <p:spPr bwMode="auto">
          <a:xfrm rot="21334256">
            <a:off x="-1976167" y="3630307"/>
            <a:ext cx="37670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Тихорецкий</a:t>
            </a:r>
          </a:p>
        </p:txBody>
      </p:sp>
      <p:sp>
        <p:nvSpPr>
          <p:cNvPr id="405" name="Rectangle 847"/>
          <p:cNvSpPr>
            <a:spLocks noChangeArrowheads="1"/>
          </p:cNvSpPr>
          <p:nvPr/>
        </p:nvSpPr>
        <p:spPr bwMode="auto">
          <a:xfrm>
            <a:off x="-3362314" y="3600805"/>
            <a:ext cx="532258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3" name="Rectangle 904"/>
          <p:cNvSpPr>
            <a:spLocks noChangeArrowheads="1"/>
          </p:cNvSpPr>
          <p:nvPr/>
        </p:nvSpPr>
        <p:spPr bwMode="auto">
          <a:xfrm>
            <a:off x="-4265886" y="5617900"/>
            <a:ext cx="566147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г. Геленджик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" name="Freeform 282"/>
          <p:cNvSpPr>
            <a:spLocks/>
          </p:cNvSpPr>
          <p:nvPr/>
        </p:nvSpPr>
        <p:spPr bwMode="auto">
          <a:xfrm rot="21139358">
            <a:off x="-3595358" y="3728735"/>
            <a:ext cx="798126" cy="724759"/>
          </a:xfrm>
          <a:custGeom>
            <a:avLst/>
            <a:gdLst>
              <a:gd name="T0" fmla="*/ 17 w 243"/>
              <a:gd name="T1" fmla="*/ 10 h 174"/>
              <a:gd name="T2" fmla="*/ 20 w 243"/>
              <a:gd name="T3" fmla="*/ 9 h 174"/>
              <a:gd name="T4" fmla="*/ 25 w 243"/>
              <a:gd name="T5" fmla="*/ 6 h 174"/>
              <a:gd name="T6" fmla="*/ 28 w 243"/>
              <a:gd name="T7" fmla="*/ 6 h 174"/>
              <a:gd name="T8" fmla="*/ 29 w 243"/>
              <a:gd name="T9" fmla="*/ 12 h 174"/>
              <a:gd name="T10" fmla="*/ 36 w 243"/>
              <a:gd name="T11" fmla="*/ 10 h 174"/>
              <a:gd name="T12" fmla="*/ 38 w 243"/>
              <a:gd name="T13" fmla="*/ 12 h 174"/>
              <a:gd name="T14" fmla="*/ 41 w 243"/>
              <a:gd name="T15" fmla="*/ 12 h 174"/>
              <a:gd name="T16" fmla="*/ 42 w 243"/>
              <a:gd name="T17" fmla="*/ 4 h 174"/>
              <a:gd name="T18" fmla="*/ 50 w 243"/>
              <a:gd name="T19" fmla="*/ 6 h 174"/>
              <a:gd name="T20" fmla="*/ 50 w 243"/>
              <a:gd name="T21" fmla="*/ 9 h 174"/>
              <a:gd name="T22" fmla="*/ 51 w 243"/>
              <a:gd name="T23" fmla="*/ 13 h 174"/>
              <a:gd name="T24" fmla="*/ 55 w 243"/>
              <a:gd name="T25" fmla="*/ 0 h 174"/>
              <a:gd name="T26" fmla="*/ 102 w 243"/>
              <a:gd name="T27" fmla="*/ 25 h 174"/>
              <a:gd name="T28" fmla="*/ 143 w 243"/>
              <a:gd name="T29" fmla="*/ 26 h 174"/>
              <a:gd name="T30" fmla="*/ 149 w 243"/>
              <a:gd name="T31" fmla="*/ 32 h 174"/>
              <a:gd name="T32" fmla="*/ 168 w 243"/>
              <a:gd name="T33" fmla="*/ 28 h 174"/>
              <a:gd name="T34" fmla="*/ 165 w 243"/>
              <a:gd name="T35" fmla="*/ 15 h 174"/>
              <a:gd name="T36" fmla="*/ 174 w 243"/>
              <a:gd name="T37" fmla="*/ 21 h 174"/>
              <a:gd name="T38" fmla="*/ 201 w 243"/>
              <a:gd name="T39" fmla="*/ 26 h 174"/>
              <a:gd name="T40" fmla="*/ 230 w 243"/>
              <a:gd name="T41" fmla="*/ 28 h 174"/>
              <a:gd name="T42" fmla="*/ 242 w 243"/>
              <a:gd name="T43" fmla="*/ 34 h 174"/>
              <a:gd name="T44" fmla="*/ 239 w 243"/>
              <a:gd name="T45" fmla="*/ 48 h 174"/>
              <a:gd name="T46" fmla="*/ 242 w 243"/>
              <a:gd name="T47" fmla="*/ 56 h 174"/>
              <a:gd name="T48" fmla="*/ 231 w 243"/>
              <a:gd name="T49" fmla="*/ 63 h 174"/>
              <a:gd name="T50" fmla="*/ 220 w 243"/>
              <a:gd name="T51" fmla="*/ 60 h 174"/>
              <a:gd name="T52" fmla="*/ 198 w 243"/>
              <a:gd name="T53" fmla="*/ 57 h 174"/>
              <a:gd name="T54" fmla="*/ 196 w 243"/>
              <a:gd name="T55" fmla="*/ 63 h 174"/>
              <a:gd name="T56" fmla="*/ 192 w 243"/>
              <a:gd name="T57" fmla="*/ 67 h 174"/>
              <a:gd name="T58" fmla="*/ 187 w 243"/>
              <a:gd name="T59" fmla="*/ 69 h 174"/>
              <a:gd name="T60" fmla="*/ 186 w 243"/>
              <a:gd name="T61" fmla="*/ 70 h 174"/>
              <a:gd name="T62" fmla="*/ 182 w 243"/>
              <a:gd name="T63" fmla="*/ 73 h 174"/>
              <a:gd name="T64" fmla="*/ 177 w 243"/>
              <a:gd name="T65" fmla="*/ 76 h 174"/>
              <a:gd name="T66" fmla="*/ 176 w 243"/>
              <a:gd name="T67" fmla="*/ 73 h 174"/>
              <a:gd name="T68" fmla="*/ 173 w 243"/>
              <a:gd name="T69" fmla="*/ 73 h 174"/>
              <a:gd name="T70" fmla="*/ 170 w 243"/>
              <a:gd name="T71" fmla="*/ 79 h 174"/>
              <a:gd name="T72" fmla="*/ 171 w 243"/>
              <a:gd name="T73" fmla="*/ 86 h 174"/>
              <a:gd name="T74" fmla="*/ 167 w 243"/>
              <a:gd name="T75" fmla="*/ 86 h 174"/>
              <a:gd name="T76" fmla="*/ 164 w 243"/>
              <a:gd name="T77" fmla="*/ 86 h 174"/>
              <a:gd name="T78" fmla="*/ 155 w 243"/>
              <a:gd name="T79" fmla="*/ 123 h 174"/>
              <a:gd name="T80" fmla="*/ 158 w 243"/>
              <a:gd name="T81" fmla="*/ 169 h 174"/>
              <a:gd name="T82" fmla="*/ 145 w 243"/>
              <a:gd name="T83" fmla="*/ 169 h 174"/>
              <a:gd name="T84" fmla="*/ 139 w 243"/>
              <a:gd name="T85" fmla="*/ 171 h 174"/>
              <a:gd name="T86" fmla="*/ 104 w 243"/>
              <a:gd name="T87" fmla="*/ 170 h 174"/>
              <a:gd name="T88" fmla="*/ 80 w 243"/>
              <a:gd name="T89" fmla="*/ 157 h 174"/>
              <a:gd name="T90" fmla="*/ 80 w 243"/>
              <a:gd name="T91" fmla="*/ 147 h 174"/>
              <a:gd name="T92" fmla="*/ 66 w 243"/>
              <a:gd name="T93" fmla="*/ 144 h 174"/>
              <a:gd name="T94" fmla="*/ 55 w 243"/>
              <a:gd name="T95" fmla="*/ 107 h 174"/>
              <a:gd name="T96" fmla="*/ 6 w 243"/>
              <a:gd name="T97" fmla="*/ 75 h 174"/>
              <a:gd name="T98" fmla="*/ 22 w 243"/>
              <a:gd name="T99" fmla="*/ 53 h 174"/>
              <a:gd name="T100" fmla="*/ 25 w 243"/>
              <a:gd name="T101" fmla="*/ 40 h 174"/>
              <a:gd name="T102" fmla="*/ 23 w 243"/>
              <a:gd name="T103" fmla="*/ 35 h 174"/>
              <a:gd name="T104" fmla="*/ 14 w 243"/>
              <a:gd name="T105" fmla="*/ 28 h 174"/>
              <a:gd name="T106" fmla="*/ 13 w 243"/>
              <a:gd name="T107" fmla="*/ 26 h 174"/>
              <a:gd name="T108" fmla="*/ 7 w 243"/>
              <a:gd name="T109" fmla="*/ 22 h 174"/>
              <a:gd name="T110" fmla="*/ 4 w 243"/>
              <a:gd name="T111" fmla="*/ 13 h 174"/>
              <a:gd name="T112" fmla="*/ 0 w 243"/>
              <a:gd name="T113" fmla="*/ 7 h 174"/>
              <a:gd name="T114" fmla="*/ 4 w 243"/>
              <a:gd name="T115" fmla="*/ 3 h 174"/>
              <a:gd name="T116" fmla="*/ 7 w 243"/>
              <a:gd name="T117" fmla="*/ 6 h 174"/>
              <a:gd name="T118" fmla="*/ 13 w 243"/>
              <a:gd name="T119" fmla="*/ 3 h 174"/>
              <a:gd name="T120" fmla="*/ 14 w 243"/>
              <a:gd name="T121" fmla="*/ 3 h 174"/>
              <a:gd name="T122" fmla="*/ 14 w 243"/>
              <a:gd name="T123" fmla="*/ 6 h 174"/>
              <a:gd name="T124" fmla="*/ 16 w 243"/>
              <a:gd name="T125" fmla="*/ 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sz="1500" dirty="0" smtClean="0">
                <a:latin typeface="Arial" charset="0"/>
                <a:cs typeface="Arial" pitchFamily="34" charset="0"/>
              </a:rPr>
              <a:t>я</a:t>
            </a:r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96" name="Rectangle 821"/>
          <p:cNvSpPr>
            <a:spLocks noChangeArrowheads="1"/>
          </p:cNvSpPr>
          <p:nvPr/>
        </p:nvSpPr>
        <p:spPr bwMode="auto">
          <a:xfrm rot="21334256">
            <a:off x="-3644290" y="3935103"/>
            <a:ext cx="506162" cy="10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Тимашевский</a:t>
            </a:r>
          </a:p>
        </p:txBody>
      </p:sp>
      <p:sp>
        <p:nvSpPr>
          <p:cNvPr id="385" name="Rectangle 704"/>
          <p:cNvSpPr>
            <a:spLocks noChangeArrowheads="1"/>
          </p:cNvSpPr>
          <p:nvPr/>
        </p:nvSpPr>
        <p:spPr bwMode="auto">
          <a:xfrm rot="21334256">
            <a:off x="-3317483" y="4513532"/>
            <a:ext cx="2725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Динской</a:t>
            </a:r>
          </a:p>
        </p:txBody>
      </p:sp>
      <p:sp>
        <p:nvSpPr>
          <p:cNvPr id="404" name="Rectangle 845"/>
          <p:cNvSpPr>
            <a:spLocks noChangeArrowheads="1"/>
          </p:cNvSpPr>
          <p:nvPr/>
        </p:nvSpPr>
        <p:spPr bwMode="auto">
          <a:xfrm rot="21334256">
            <a:off x="-5257303" y="4860830"/>
            <a:ext cx="334903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Анапа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Rectangle 708"/>
          <p:cNvSpPr>
            <a:spLocks noChangeArrowheads="1"/>
          </p:cNvSpPr>
          <p:nvPr/>
        </p:nvSpPr>
        <p:spPr bwMode="auto">
          <a:xfrm>
            <a:off x="-4201508" y="5008483"/>
            <a:ext cx="382748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Freeform 266"/>
          <p:cNvSpPr>
            <a:spLocks/>
          </p:cNvSpPr>
          <p:nvPr/>
        </p:nvSpPr>
        <p:spPr bwMode="auto">
          <a:xfrm rot="21301192">
            <a:off x="-1733647" y="5306875"/>
            <a:ext cx="723337" cy="1845849"/>
          </a:xfrm>
          <a:custGeom>
            <a:avLst/>
            <a:gdLst>
              <a:gd name="T0" fmla="*/ 76 w 187"/>
              <a:gd name="T1" fmla="*/ 0 h 517"/>
              <a:gd name="T2" fmla="*/ 89 w 187"/>
              <a:gd name="T3" fmla="*/ 10 h 517"/>
              <a:gd name="T4" fmla="*/ 88 w 187"/>
              <a:gd name="T5" fmla="*/ 45 h 517"/>
              <a:gd name="T6" fmla="*/ 107 w 187"/>
              <a:gd name="T7" fmla="*/ 52 h 517"/>
              <a:gd name="T8" fmla="*/ 111 w 187"/>
              <a:gd name="T9" fmla="*/ 79 h 517"/>
              <a:gd name="T10" fmla="*/ 111 w 187"/>
              <a:gd name="T11" fmla="*/ 96 h 517"/>
              <a:gd name="T12" fmla="*/ 114 w 187"/>
              <a:gd name="T13" fmla="*/ 110 h 517"/>
              <a:gd name="T14" fmla="*/ 115 w 187"/>
              <a:gd name="T15" fmla="*/ 114 h 517"/>
              <a:gd name="T16" fmla="*/ 99 w 187"/>
              <a:gd name="T17" fmla="*/ 118 h 517"/>
              <a:gd name="T18" fmla="*/ 117 w 187"/>
              <a:gd name="T19" fmla="*/ 126 h 517"/>
              <a:gd name="T20" fmla="*/ 143 w 187"/>
              <a:gd name="T21" fmla="*/ 133 h 517"/>
              <a:gd name="T22" fmla="*/ 152 w 187"/>
              <a:gd name="T23" fmla="*/ 148 h 517"/>
              <a:gd name="T24" fmla="*/ 162 w 187"/>
              <a:gd name="T25" fmla="*/ 167 h 517"/>
              <a:gd name="T26" fmla="*/ 165 w 187"/>
              <a:gd name="T27" fmla="*/ 183 h 517"/>
              <a:gd name="T28" fmla="*/ 177 w 187"/>
              <a:gd name="T29" fmla="*/ 202 h 517"/>
              <a:gd name="T30" fmla="*/ 170 w 187"/>
              <a:gd name="T31" fmla="*/ 236 h 517"/>
              <a:gd name="T32" fmla="*/ 178 w 187"/>
              <a:gd name="T33" fmla="*/ 265 h 517"/>
              <a:gd name="T34" fmla="*/ 174 w 187"/>
              <a:gd name="T35" fmla="*/ 283 h 517"/>
              <a:gd name="T36" fmla="*/ 187 w 187"/>
              <a:gd name="T37" fmla="*/ 284 h 517"/>
              <a:gd name="T38" fmla="*/ 177 w 187"/>
              <a:gd name="T39" fmla="*/ 287 h 517"/>
              <a:gd name="T40" fmla="*/ 181 w 187"/>
              <a:gd name="T41" fmla="*/ 302 h 517"/>
              <a:gd name="T42" fmla="*/ 180 w 187"/>
              <a:gd name="T43" fmla="*/ 321 h 517"/>
              <a:gd name="T44" fmla="*/ 168 w 187"/>
              <a:gd name="T45" fmla="*/ 338 h 517"/>
              <a:gd name="T46" fmla="*/ 156 w 187"/>
              <a:gd name="T47" fmla="*/ 348 h 517"/>
              <a:gd name="T48" fmla="*/ 134 w 187"/>
              <a:gd name="T49" fmla="*/ 367 h 517"/>
              <a:gd name="T50" fmla="*/ 120 w 187"/>
              <a:gd name="T51" fmla="*/ 400 h 517"/>
              <a:gd name="T52" fmla="*/ 123 w 187"/>
              <a:gd name="T53" fmla="*/ 426 h 517"/>
              <a:gd name="T54" fmla="*/ 102 w 187"/>
              <a:gd name="T55" fmla="*/ 436 h 517"/>
              <a:gd name="T56" fmla="*/ 105 w 187"/>
              <a:gd name="T57" fmla="*/ 467 h 517"/>
              <a:gd name="T58" fmla="*/ 112 w 187"/>
              <a:gd name="T59" fmla="*/ 491 h 517"/>
              <a:gd name="T60" fmla="*/ 108 w 187"/>
              <a:gd name="T61" fmla="*/ 511 h 517"/>
              <a:gd name="T62" fmla="*/ 104 w 187"/>
              <a:gd name="T63" fmla="*/ 514 h 517"/>
              <a:gd name="T64" fmla="*/ 89 w 187"/>
              <a:gd name="T65" fmla="*/ 499 h 517"/>
              <a:gd name="T66" fmla="*/ 58 w 187"/>
              <a:gd name="T67" fmla="*/ 477 h 517"/>
              <a:gd name="T68" fmla="*/ 33 w 187"/>
              <a:gd name="T69" fmla="*/ 464 h 517"/>
              <a:gd name="T70" fmla="*/ 29 w 187"/>
              <a:gd name="T71" fmla="*/ 444 h 517"/>
              <a:gd name="T72" fmla="*/ 4 w 187"/>
              <a:gd name="T73" fmla="*/ 425 h 517"/>
              <a:gd name="T74" fmla="*/ 7 w 187"/>
              <a:gd name="T75" fmla="*/ 411 h 517"/>
              <a:gd name="T76" fmla="*/ 20 w 187"/>
              <a:gd name="T77" fmla="*/ 373 h 517"/>
              <a:gd name="T78" fmla="*/ 42 w 187"/>
              <a:gd name="T79" fmla="*/ 328 h 517"/>
              <a:gd name="T80" fmla="*/ 30 w 187"/>
              <a:gd name="T81" fmla="*/ 303 h 517"/>
              <a:gd name="T82" fmla="*/ 32 w 187"/>
              <a:gd name="T83" fmla="*/ 269 h 517"/>
              <a:gd name="T84" fmla="*/ 27 w 187"/>
              <a:gd name="T85" fmla="*/ 243 h 517"/>
              <a:gd name="T86" fmla="*/ 27 w 187"/>
              <a:gd name="T87" fmla="*/ 230 h 517"/>
              <a:gd name="T88" fmla="*/ 19 w 187"/>
              <a:gd name="T89" fmla="*/ 219 h 517"/>
              <a:gd name="T90" fmla="*/ 20 w 187"/>
              <a:gd name="T91" fmla="*/ 208 h 517"/>
              <a:gd name="T92" fmla="*/ 48 w 187"/>
              <a:gd name="T93" fmla="*/ 189 h 517"/>
              <a:gd name="T94" fmla="*/ 47 w 187"/>
              <a:gd name="T95" fmla="*/ 156 h 517"/>
              <a:gd name="T96" fmla="*/ 36 w 187"/>
              <a:gd name="T97" fmla="*/ 136 h 517"/>
              <a:gd name="T98" fmla="*/ 32 w 187"/>
              <a:gd name="T99" fmla="*/ 118 h 517"/>
              <a:gd name="T100" fmla="*/ 33 w 187"/>
              <a:gd name="T101" fmla="*/ 110 h 517"/>
              <a:gd name="T102" fmla="*/ 38 w 187"/>
              <a:gd name="T103" fmla="*/ 95 h 517"/>
              <a:gd name="T104" fmla="*/ 26 w 187"/>
              <a:gd name="T105" fmla="*/ 76 h 517"/>
              <a:gd name="T106" fmla="*/ 23 w 187"/>
              <a:gd name="T107" fmla="*/ 64 h 517"/>
              <a:gd name="T108" fmla="*/ 19 w 187"/>
              <a:gd name="T109" fmla="*/ 50 h 517"/>
              <a:gd name="T110" fmla="*/ 26 w 187"/>
              <a:gd name="T111" fmla="*/ 39 h 517"/>
              <a:gd name="T112" fmla="*/ 33 w 187"/>
              <a:gd name="T113" fmla="*/ 33 h 517"/>
              <a:gd name="T114" fmla="*/ 27 w 187"/>
              <a:gd name="T115" fmla="*/ 26 h 517"/>
              <a:gd name="T116" fmla="*/ 30 w 187"/>
              <a:gd name="T117" fmla="*/ 17 h 517"/>
              <a:gd name="T118" fmla="*/ 42 w 187"/>
              <a:gd name="T119" fmla="*/ 11 h 517"/>
              <a:gd name="T120" fmla="*/ 5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147" name="Rectangle 718"/>
          <p:cNvSpPr>
            <a:spLocks noChangeArrowheads="1"/>
          </p:cNvSpPr>
          <p:nvPr/>
        </p:nvSpPr>
        <p:spPr bwMode="auto">
          <a:xfrm>
            <a:off x="-1570798" y="6174156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</a:p>
        </p:txBody>
      </p:sp>
      <p:sp>
        <p:nvSpPr>
          <p:cNvPr id="419" name="Rectangle 766"/>
          <p:cNvSpPr>
            <a:spLocks noChangeArrowheads="1"/>
          </p:cNvSpPr>
          <p:nvPr/>
        </p:nvSpPr>
        <p:spPr bwMode="auto">
          <a:xfrm rot="21334256">
            <a:off x="-1568069" y="4848335"/>
            <a:ext cx="564154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4" name="Rectangle 703"/>
          <p:cNvSpPr>
            <a:spLocks noChangeArrowheads="1"/>
          </p:cNvSpPr>
          <p:nvPr/>
        </p:nvSpPr>
        <p:spPr bwMode="auto">
          <a:xfrm rot="21334256">
            <a:off x="-5470247" y="4533452"/>
            <a:ext cx="498369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7" name="Rectangle 860"/>
          <p:cNvSpPr>
            <a:spLocks noChangeArrowheads="1"/>
          </p:cNvSpPr>
          <p:nvPr/>
        </p:nvSpPr>
        <p:spPr bwMode="auto">
          <a:xfrm rot="21334256">
            <a:off x="-3823744" y="2446398"/>
            <a:ext cx="667628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=""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646169" y="5970575"/>
            <a:ext cx="1762632" cy="369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КАРАЧАЕВО-ЧЕРКЕССКАЯ</a:t>
            </a:r>
          </a:p>
          <a:p>
            <a:pPr algn="ctr"/>
            <a:r>
              <a:rPr lang="ru-RU" sz="900" dirty="0"/>
              <a:t>РЕСПУБЛИКА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="" xmlns:a16="http://schemas.microsoft.com/office/drawing/2014/main" id="{882C0ECD-3995-45E2-A2FC-4A6B65633E71}"/>
              </a:ext>
            </a:extLst>
          </p:cNvPr>
          <p:cNvSpPr txBox="1"/>
          <p:nvPr/>
        </p:nvSpPr>
        <p:spPr>
          <a:xfrm>
            <a:off x="-1797322" y="7133492"/>
            <a:ext cx="787822" cy="2311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АБХАЗИЯ</a:t>
            </a: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2394864" y="7318764"/>
            <a:ext cx="4103129" cy="893934"/>
          </a:xfrm>
          <a:prstGeom prst="roundRect">
            <a:avLst>
              <a:gd name="adj" fmla="val 12565"/>
            </a:avLst>
          </a:prstGeom>
          <a:solidFill>
            <a:srgbClr val="FFC000">
              <a:alpha val="85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с: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порывами  линий связи  и электропередачи, повалом деревьев;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обрушением  </a:t>
            </a:r>
            <a:r>
              <a:rPr lang="ru-RU" sz="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слабозакрепленных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конструкций,  повреждением  кровли зданий;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работы систем жизнеобеспечения населения;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в работе всех видов транспорта;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затруднением движения и образованием заторов на автодорогах федерального и регионального значения, увеличением ДТП.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657473" y="5481275"/>
            <a:ext cx="891860" cy="2308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68555" tIns="34277" rIns="68555" bIns="34277" rtlCol="0">
            <a:spAutoFit/>
          </a:bodyPr>
          <a:lstStyle/>
          <a:p>
            <a:r>
              <a:rPr lang="ru-RU" sz="1050" dirty="0"/>
              <a:t>Черное море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6180090" y="6613989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45" name="Полилиния 244"/>
          <p:cNvSpPr>
            <a:spLocks/>
          </p:cNvSpPr>
          <p:nvPr/>
        </p:nvSpPr>
        <p:spPr bwMode="auto">
          <a:xfrm rot="21334256">
            <a:off x="16003002" y="3932256"/>
            <a:ext cx="624483" cy="93228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46" name="Полилиния 245"/>
          <p:cNvSpPr>
            <a:spLocks/>
          </p:cNvSpPr>
          <p:nvPr/>
        </p:nvSpPr>
        <p:spPr bwMode="auto">
          <a:xfrm rot="21334256">
            <a:off x="16306203" y="3751901"/>
            <a:ext cx="624483" cy="392368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47" name="Freeform 245"/>
          <p:cNvSpPr>
            <a:spLocks/>
          </p:cNvSpPr>
          <p:nvPr/>
        </p:nvSpPr>
        <p:spPr bwMode="auto">
          <a:xfrm rot="21334256">
            <a:off x="15624726" y="3807235"/>
            <a:ext cx="601099" cy="932280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48" name="Freeform 246"/>
          <p:cNvSpPr>
            <a:spLocks noEditPoints="1"/>
          </p:cNvSpPr>
          <p:nvPr/>
        </p:nvSpPr>
        <p:spPr bwMode="auto">
          <a:xfrm rot="21334256">
            <a:off x="14663481" y="3801563"/>
            <a:ext cx="687757" cy="708535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49" name="Freeform 247"/>
          <p:cNvSpPr>
            <a:spLocks/>
          </p:cNvSpPr>
          <p:nvPr/>
        </p:nvSpPr>
        <p:spPr bwMode="auto">
          <a:xfrm rot="21334256">
            <a:off x="16826820" y="4608206"/>
            <a:ext cx="768912" cy="1118735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3" name="Freeform 248"/>
          <p:cNvSpPr>
            <a:spLocks/>
          </p:cNvSpPr>
          <p:nvPr/>
        </p:nvSpPr>
        <p:spPr bwMode="auto">
          <a:xfrm rot="21334256">
            <a:off x="17945320" y="2098722"/>
            <a:ext cx="703986" cy="958223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54" name="Freeform 249"/>
          <p:cNvSpPr>
            <a:spLocks/>
          </p:cNvSpPr>
          <p:nvPr/>
        </p:nvSpPr>
        <p:spPr bwMode="auto">
          <a:xfrm rot="21334256">
            <a:off x="17017996" y="3945528"/>
            <a:ext cx="507564" cy="898232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255" name="Freeform 250"/>
          <p:cNvSpPr>
            <a:spLocks/>
          </p:cNvSpPr>
          <p:nvPr/>
        </p:nvSpPr>
        <p:spPr bwMode="auto">
          <a:xfrm rot="21334256">
            <a:off x="16198342" y="2543485"/>
            <a:ext cx="845941" cy="483163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" name="Freeform 251"/>
          <p:cNvSpPr>
            <a:spLocks/>
          </p:cNvSpPr>
          <p:nvPr/>
        </p:nvSpPr>
        <p:spPr bwMode="auto">
          <a:xfrm rot="21334256">
            <a:off x="17046938" y="2698721"/>
            <a:ext cx="581842" cy="755552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7" name="Freeform 252"/>
          <p:cNvSpPr>
            <a:spLocks/>
          </p:cNvSpPr>
          <p:nvPr/>
        </p:nvSpPr>
        <p:spPr bwMode="auto">
          <a:xfrm rot="21334256">
            <a:off x="17690799" y="3425088"/>
            <a:ext cx="740026" cy="578827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58" name="Freeform 253"/>
          <p:cNvSpPr>
            <a:spLocks/>
          </p:cNvSpPr>
          <p:nvPr/>
        </p:nvSpPr>
        <p:spPr bwMode="auto">
          <a:xfrm rot="21334256">
            <a:off x="16265490" y="3428431"/>
            <a:ext cx="782666" cy="565855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59" name="Freeform 254"/>
          <p:cNvSpPr>
            <a:spLocks noEditPoints="1"/>
          </p:cNvSpPr>
          <p:nvPr/>
        </p:nvSpPr>
        <p:spPr bwMode="auto">
          <a:xfrm rot="21334256">
            <a:off x="15366468" y="1245189"/>
            <a:ext cx="810177" cy="1138192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0" name="Freeform 255"/>
          <p:cNvSpPr>
            <a:spLocks noEditPoints="1"/>
          </p:cNvSpPr>
          <p:nvPr/>
        </p:nvSpPr>
        <p:spPr bwMode="auto">
          <a:xfrm rot="21334256">
            <a:off x="17683576" y="3038075"/>
            <a:ext cx="678128" cy="496135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1" name="Freeform 256"/>
          <p:cNvSpPr>
            <a:spLocks/>
          </p:cNvSpPr>
          <p:nvPr/>
        </p:nvSpPr>
        <p:spPr bwMode="auto">
          <a:xfrm rot="21334256">
            <a:off x="15617256" y="2870929"/>
            <a:ext cx="825308" cy="834999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2" name="Freeform 257"/>
          <p:cNvSpPr>
            <a:spLocks/>
          </p:cNvSpPr>
          <p:nvPr/>
        </p:nvSpPr>
        <p:spPr bwMode="auto">
          <a:xfrm rot="21334256">
            <a:off x="16132680" y="1947692"/>
            <a:ext cx="892708" cy="838241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3" name="Freeform 258"/>
          <p:cNvSpPr>
            <a:spLocks/>
          </p:cNvSpPr>
          <p:nvPr/>
        </p:nvSpPr>
        <p:spPr bwMode="auto">
          <a:xfrm rot="21334256">
            <a:off x="16675154" y="2862581"/>
            <a:ext cx="504814" cy="768523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4" name="Freeform 259"/>
          <p:cNvSpPr>
            <a:spLocks/>
          </p:cNvSpPr>
          <p:nvPr/>
        </p:nvSpPr>
        <p:spPr bwMode="auto">
          <a:xfrm rot="21334256">
            <a:off x="15697226" y="3159902"/>
            <a:ext cx="678128" cy="869047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5" name="Freeform 260"/>
          <p:cNvSpPr>
            <a:spLocks/>
          </p:cNvSpPr>
          <p:nvPr/>
        </p:nvSpPr>
        <p:spPr bwMode="auto">
          <a:xfrm rot="21334256">
            <a:off x="17146457" y="1663707"/>
            <a:ext cx="689132" cy="598283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" name="Freeform 261"/>
          <p:cNvSpPr>
            <a:spLocks/>
          </p:cNvSpPr>
          <p:nvPr/>
        </p:nvSpPr>
        <p:spPr bwMode="auto">
          <a:xfrm rot="21334256">
            <a:off x="15188060" y="3785627"/>
            <a:ext cx="702887" cy="708533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7" name="Freeform 262"/>
          <p:cNvSpPr>
            <a:spLocks/>
          </p:cNvSpPr>
          <p:nvPr/>
        </p:nvSpPr>
        <p:spPr bwMode="auto">
          <a:xfrm rot="21334256">
            <a:off x="17587500" y="3731366"/>
            <a:ext cx="832186" cy="818785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8" name="Freeform 263"/>
          <p:cNvSpPr>
            <a:spLocks/>
          </p:cNvSpPr>
          <p:nvPr/>
        </p:nvSpPr>
        <p:spPr bwMode="auto">
          <a:xfrm rot="21334256">
            <a:off x="16772947" y="1308134"/>
            <a:ext cx="801925" cy="787980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9" name="Freeform 264"/>
          <p:cNvSpPr>
            <a:spLocks noEditPoints="1"/>
          </p:cNvSpPr>
          <p:nvPr/>
        </p:nvSpPr>
        <p:spPr bwMode="auto">
          <a:xfrm rot="21334256">
            <a:off x="18135749" y="4379624"/>
            <a:ext cx="496560" cy="1091173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270" name="Freeform 265"/>
          <p:cNvSpPr>
            <a:spLocks noEditPoints="1"/>
          </p:cNvSpPr>
          <p:nvPr/>
        </p:nvSpPr>
        <p:spPr bwMode="auto">
          <a:xfrm rot="21334256">
            <a:off x="16644124" y="1874361"/>
            <a:ext cx="606601" cy="702048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1" name="Freeform 266"/>
          <p:cNvSpPr>
            <a:spLocks/>
          </p:cNvSpPr>
          <p:nvPr/>
        </p:nvSpPr>
        <p:spPr bwMode="auto">
          <a:xfrm rot="21334256">
            <a:off x="17811988" y="4434955"/>
            <a:ext cx="579092" cy="1882396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272" name="Freeform 267"/>
          <p:cNvSpPr>
            <a:spLocks noEditPoints="1"/>
          </p:cNvSpPr>
          <p:nvPr/>
        </p:nvSpPr>
        <p:spPr bwMode="auto">
          <a:xfrm rot="21334256">
            <a:off x="18186036" y="3674937"/>
            <a:ext cx="631360" cy="1136571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3" name="Freeform 268"/>
          <p:cNvSpPr>
            <a:spLocks/>
          </p:cNvSpPr>
          <p:nvPr/>
        </p:nvSpPr>
        <p:spPr bwMode="auto">
          <a:xfrm rot="21334256">
            <a:off x="17688591" y="2125261"/>
            <a:ext cx="658871" cy="971193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74" name="Freeform 269"/>
          <p:cNvSpPr>
            <a:spLocks/>
          </p:cNvSpPr>
          <p:nvPr/>
        </p:nvSpPr>
        <p:spPr bwMode="auto">
          <a:xfrm rot="21334256">
            <a:off x="18490907" y="4614944"/>
            <a:ext cx="643740" cy="997136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5" name="Freeform 270"/>
          <p:cNvSpPr>
            <a:spLocks/>
          </p:cNvSpPr>
          <p:nvPr/>
        </p:nvSpPr>
        <p:spPr bwMode="auto">
          <a:xfrm rot="21334256">
            <a:off x="17004581" y="2154573"/>
            <a:ext cx="793670" cy="590175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" name="Freeform 271"/>
          <p:cNvSpPr>
            <a:spLocks noEditPoints="1"/>
          </p:cNvSpPr>
          <p:nvPr/>
        </p:nvSpPr>
        <p:spPr bwMode="auto">
          <a:xfrm rot="21334256">
            <a:off x="15427879" y="2180717"/>
            <a:ext cx="888581" cy="864185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277" name="Freeform 273"/>
          <p:cNvSpPr>
            <a:spLocks noEditPoints="1"/>
          </p:cNvSpPr>
          <p:nvPr/>
        </p:nvSpPr>
        <p:spPr bwMode="auto">
          <a:xfrm rot="21334256">
            <a:off x="15282133" y="2958206"/>
            <a:ext cx="547454" cy="948492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" name="Freeform 274"/>
          <p:cNvSpPr>
            <a:spLocks/>
          </p:cNvSpPr>
          <p:nvPr/>
        </p:nvSpPr>
        <p:spPr bwMode="auto">
          <a:xfrm rot="21334256">
            <a:off x="16332355" y="1548931"/>
            <a:ext cx="528197" cy="548019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9" name="Freeform 275"/>
          <p:cNvSpPr>
            <a:spLocks noEditPoints="1"/>
          </p:cNvSpPr>
          <p:nvPr/>
        </p:nvSpPr>
        <p:spPr bwMode="auto">
          <a:xfrm rot="21334256">
            <a:off x="18320319" y="3967854"/>
            <a:ext cx="335625" cy="455601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0" name="Freeform 276"/>
          <p:cNvSpPr>
            <a:spLocks/>
          </p:cNvSpPr>
          <p:nvPr/>
        </p:nvSpPr>
        <p:spPr bwMode="auto">
          <a:xfrm rot="21334256">
            <a:off x="15531059" y="4376305"/>
            <a:ext cx="748279" cy="765280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1" name="Freeform 277"/>
          <p:cNvSpPr>
            <a:spLocks/>
          </p:cNvSpPr>
          <p:nvPr/>
        </p:nvSpPr>
        <p:spPr bwMode="auto">
          <a:xfrm rot="21334256">
            <a:off x="16457891" y="4294077"/>
            <a:ext cx="694634" cy="72150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282" name="Freeform 278"/>
          <p:cNvSpPr>
            <a:spLocks/>
          </p:cNvSpPr>
          <p:nvPr/>
        </p:nvSpPr>
        <p:spPr bwMode="auto">
          <a:xfrm rot="21334256">
            <a:off x="15120594" y="4068829"/>
            <a:ext cx="420907" cy="562611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3" name="Freeform 280"/>
          <p:cNvSpPr>
            <a:spLocks/>
          </p:cNvSpPr>
          <p:nvPr/>
        </p:nvSpPr>
        <p:spPr bwMode="auto">
          <a:xfrm rot="21334256">
            <a:off x="17415228" y="3186201"/>
            <a:ext cx="440165" cy="635572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4" name="Freeform 281"/>
          <p:cNvSpPr>
            <a:spLocks noEditPoints="1"/>
          </p:cNvSpPr>
          <p:nvPr/>
        </p:nvSpPr>
        <p:spPr bwMode="auto">
          <a:xfrm rot="21334256">
            <a:off x="14326860" y="3360859"/>
            <a:ext cx="1061896" cy="601524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5" name="Freeform 282"/>
          <p:cNvSpPr>
            <a:spLocks/>
          </p:cNvSpPr>
          <p:nvPr/>
        </p:nvSpPr>
        <p:spPr bwMode="auto">
          <a:xfrm rot="21334256">
            <a:off x="16196231" y="2905837"/>
            <a:ext cx="751030" cy="632331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" name="Freeform 283"/>
          <p:cNvSpPr>
            <a:spLocks/>
          </p:cNvSpPr>
          <p:nvPr/>
        </p:nvSpPr>
        <p:spPr bwMode="auto">
          <a:xfrm rot="21334256">
            <a:off x="17319076" y="2430924"/>
            <a:ext cx="654744" cy="812301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7" name="Freeform 284"/>
          <p:cNvSpPr>
            <a:spLocks/>
          </p:cNvSpPr>
          <p:nvPr/>
        </p:nvSpPr>
        <p:spPr bwMode="auto">
          <a:xfrm rot="21334256">
            <a:off x="16226440" y="4816201"/>
            <a:ext cx="889957" cy="77176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288" name="Freeform 285"/>
          <p:cNvSpPr>
            <a:spLocks/>
          </p:cNvSpPr>
          <p:nvPr/>
        </p:nvSpPr>
        <p:spPr bwMode="auto">
          <a:xfrm rot="21334256">
            <a:off x="18572429" y="3981623"/>
            <a:ext cx="448418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9" name="Freeform 286"/>
          <p:cNvSpPr>
            <a:spLocks/>
          </p:cNvSpPr>
          <p:nvPr/>
        </p:nvSpPr>
        <p:spPr bwMode="auto">
          <a:xfrm rot="21334256">
            <a:off x="16911792" y="3416200"/>
            <a:ext cx="690508" cy="572339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90" name="Freeform 287"/>
          <p:cNvSpPr>
            <a:spLocks noEditPoints="1"/>
          </p:cNvSpPr>
          <p:nvPr/>
        </p:nvSpPr>
        <p:spPr bwMode="auto">
          <a:xfrm rot="21334256">
            <a:off x="16040592" y="1228433"/>
            <a:ext cx="493810" cy="765280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1" name="Rectangle 637"/>
          <p:cNvSpPr>
            <a:spLocks noChangeArrowheads="1"/>
          </p:cNvSpPr>
          <p:nvPr/>
        </p:nvSpPr>
        <p:spPr bwMode="auto">
          <a:xfrm rot="21334256">
            <a:off x="17158826" y="5936946"/>
            <a:ext cx="3735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>
                <a:latin typeface="Times New Roman" pitchFamily="18" charset="0"/>
                <a:cs typeface="Times New Roman" pitchFamily="18" charset="0"/>
              </a:rPr>
              <a:t>МО г. Сочи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2" name="Rectangle 647"/>
          <p:cNvSpPr>
            <a:spLocks noChangeArrowheads="1"/>
          </p:cNvSpPr>
          <p:nvPr/>
        </p:nvSpPr>
        <p:spPr bwMode="auto">
          <a:xfrm rot="21334256">
            <a:off x="15823665" y="1756244"/>
            <a:ext cx="23083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3" name="Rectangle 656"/>
          <p:cNvSpPr>
            <a:spLocks noChangeArrowheads="1"/>
          </p:cNvSpPr>
          <p:nvPr/>
        </p:nvSpPr>
        <p:spPr bwMode="auto">
          <a:xfrm rot="21334256">
            <a:off x="16246855" y="4473995"/>
            <a:ext cx="3366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4" name="Rectangle 670"/>
          <p:cNvSpPr>
            <a:spLocks noChangeArrowheads="1"/>
          </p:cNvSpPr>
          <p:nvPr/>
        </p:nvSpPr>
        <p:spPr bwMode="auto">
          <a:xfrm rot="21334256">
            <a:off x="16358808" y="2323823"/>
            <a:ext cx="34144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5" name="Rectangle 683"/>
          <p:cNvSpPr>
            <a:spLocks noChangeArrowheads="1"/>
          </p:cNvSpPr>
          <p:nvPr/>
        </p:nvSpPr>
        <p:spPr bwMode="auto">
          <a:xfrm rot="21334256">
            <a:off x="17046386" y="1595878"/>
            <a:ext cx="35586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" name="Rectangle 696"/>
          <p:cNvSpPr>
            <a:spLocks noChangeArrowheads="1"/>
          </p:cNvSpPr>
          <p:nvPr/>
        </p:nvSpPr>
        <p:spPr bwMode="auto">
          <a:xfrm rot="21334256">
            <a:off x="16572963" y="5146882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Туапсинский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" name="Rectangle 703"/>
          <p:cNvSpPr>
            <a:spLocks noChangeArrowheads="1"/>
          </p:cNvSpPr>
          <p:nvPr/>
        </p:nvSpPr>
        <p:spPr bwMode="auto">
          <a:xfrm rot="21334256">
            <a:off x="14788283" y="3698719"/>
            <a:ext cx="40075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8" name="Rectangle 704"/>
          <p:cNvSpPr>
            <a:spLocks noChangeArrowheads="1"/>
          </p:cNvSpPr>
          <p:nvPr/>
        </p:nvSpPr>
        <p:spPr bwMode="auto">
          <a:xfrm rot="21334256">
            <a:off x="16613425" y="3657440"/>
            <a:ext cx="2725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Динской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9" name="Rectangle 707"/>
          <p:cNvSpPr>
            <a:spLocks noChangeArrowheads="1"/>
          </p:cNvSpPr>
          <p:nvPr/>
        </p:nvSpPr>
        <p:spPr bwMode="auto">
          <a:xfrm rot="21334256">
            <a:off x="17617380" y="2796856"/>
            <a:ext cx="37670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0" name="Rectangle 708"/>
          <p:cNvSpPr>
            <a:spLocks noChangeArrowheads="1"/>
          </p:cNvSpPr>
          <p:nvPr/>
        </p:nvSpPr>
        <p:spPr bwMode="auto">
          <a:xfrm rot="21334256">
            <a:off x="15468980" y="3952122"/>
            <a:ext cx="33823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1" name="Rectangle 712"/>
          <p:cNvSpPr>
            <a:spLocks noChangeArrowheads="1"/>
          </p:cNvSpPr>
          <p:nvPr/>
        </p:nvSpPr>
        <p:spPr bwMode="auto">
          <a:xfrm rot="21334256">
            <a:off x="17227679" y="2385452"/>
            <a:ext cx="37991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2" name="Rectangle 718"/>
          <p:cNvSpPr>
            <a:spLocks noChangeArrowheads="1"/>
          </p:cNvSpPr>
          <p:nvPr/>
        </p:nvSpPr>
        <p:spPr bwMode="auto">
          <a:xfrm rot="21334256">
            <a:off x="18018039" y="5308358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3" name="Rectangle 743"/>
          <p:cNvSpPr>
            <a:spLocks noChangeArrowheads="1"/>
          </p:cNvSpPr>
          <p:nvPr/>
        </p:nvSpPr>
        <p:spPr bwMode="auto">
          <a:xfrm rot="21334256">
            <a:off x="15396260" y="3273827"/>
            <a:ext cx="37670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4" name="Rectangle 750"/>
          <p:cNvSpPr>
            <a:spLocks noChangeArrowheads="1"/>
          </p:cNvSpPr>
          <p:nvPr/>
        </p:nvSpPr>
        <p:spPr bwMode="auto">
          <a:xfrm rot="21334256">
            <a:off x="17100213" y="4892006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305" name="Rectangle 760"/>
          <p:cNvSpPr>
            <a:spLocks noChangeArrowheads="1"/>
          </p:cNvSpPr>
          <p:nvPr/>
        </p:nvSpPr>
        <p:spPr bwMode="auto">
          <a:xfrm rot="21334256">
            <a:off x="15879462" y="4206775"/>
            <a:ext cx="30777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6" name="Rectangle 793"/>
          <p:cNvSpPr>
            <a:spLocks noChangeArrowheads="1"/>
          </p:cNvSpPr>
          <p:nvPr/>
        </p:nvSpPr>
        <p:spPr bwMode="auto">
          <a:xfrm rot="21334256">
            <a:off x="17809545" y="2465587"/>
            <a:ext cx="53540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307" name="Rectangle 806"/>
          <p:cNvSpPr>
            <a:spLocks noChangeArrowheads="1"/>
          </p:cNvSpPr>
          <p:nvPr/>
        </p:nvSpPr>
        <p:spPr bwMode="auto">
          <a:xfrm rot="21334256">
            <a:off x="17214544" y="3011082"/>
            <a:ext cx="45365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" name="Rectangle 808"/>
          <p:cNvSpPr>
            <a:spLocks noChangeArrowheads="1"/>
          </p:cNvSpPr>
          <p:nvPr/>
        </p:nvSpPr>
        <p:spPr bwMode="auto">
          <a:xfrm rot="21334256">
            <a:off x="18368213" y="3795478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Новокубанский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" name="Rectangle 821"/>
          <p:cNvSpPr>
            <a:spLocks noChangeArrowheads="1"/>
          </p:cNvSpPr>
          <p:nvPr/>
        </p:nvSpPr>
        <p:spPr bwMode="auto">
          <a:xfrm rot="21334256">
            <a:off x="16417274" y="3122530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Тимашевский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" name="Rectangle 823"/>
          <p:cNvSpPr>
            <a:spLocks noChangeArrowheads="1"/>
          </p:cNvSpPr>
          <p:nvPr/>
        </p:nvSpPr>
        <p:spPr bwMode="auto">
          <a:xfrm rot="21334256">
            <a:off x="16871879" y="3244470"/>
            <a:ext cx="4183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Кореновский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" name="Rectangle 826"/>
          <p:cNvSpPr>
            <a:spLocks noChangeArrowheads="1"/>
          </p:cNvSpPr>
          <p:nvPr/>
        </p:nvSpPr>
        <p:spPr bwMode="auto">
          <a:xfrm rot="21334256">
            <a:off x="15926943" y="3036396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2" name="Rectangle 827"/>
          <p:cNvSpPr>
            <a:spLocks noChangeArrowheads="1"/>
          </p:cNvSpPr>
          <p:nvPr/>
        </p:nvSpPr>
        <p:spPr bwMode="auto">
          <a:xfrm rot="21334256">
            <a:off x="17483353" y="1929726"/>
            <a:ext cx="3943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" name="Rectangle 833"/>
          <p:cNvSpPr>
            <a:spLocks noChangeArrowheads="1"/>
          </p:cNvSpPr>
          <p:nvPr/>
        </p:nvSpPr>
        <p:spPr bwMode="auto">
          <a:xfrm rot="21334256">
            <a:off x="17968230" y="3226314"/>
            <a:ext cx="3735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314" name="Rectangle 834"/>
          <p:cNvSpPr>
            <a:spLocks noChangeArrowheads="1"/>
          </p:cNvSpPr>
          <p:nvPr/>
        </p:nvSpPr>
        <p:spPr bwMode="auto">
          <a:xfrm rot="21334256">
            <a:off x="18740423" y="4231674"/>
            <a:ext cx="346249" cy="1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Успенски</a:t>
            </a:r>
            <a:r>
              <a:rPr lang="ru-RU" altLang="ru-RU" sz="675" i="1" dirty="0">
                <a:latin typeface="Times New Roman" pitchFamily="18" charset="0"/>
                <a:cs typeface="Times New Roman" pitchFamily="18" charset="0"/>
              </a:rPr>
              <a:t>й</a:t>
            </a:r>
            <a:endParaRPr lang="ru-RU" altLang="ru-RU" sz="27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5" name="Rectangle 836"/>
          <p:cNvSpPr>
            <a:spLocks noChangeArrowheads="1"/>
          </p:cNvSpPr>
          <p:nvPr/>
        </p:nvSpPr>
        <p:spPr bwMode="auto">
          <a:xfrm rot="21334256">
            <a:off x="15799211" y="3551218"/>
            <a:ext cx="5834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6" name="Rectangle 843"/>
          <p:cNvSpPr>
            <a:spLocks noChangeArrowheads="1"/>
          </p:cNvSpPr>
          <p:nvPr/>
        </p:nvSpPr>
        <p:spPr bwMode="auto">
          <a:xfrm rot="21334256">
            <a:off x="18450899" y="2795562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err="1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" name="Rectangle 845"/>
          <p:cNvSpPr>
            <a:spLocks noChangeArrowheads="1"/>
          </p:cNvSpPr>
          <p:nvPr/>
        </p:nvSpPr>
        <p:spPr bwMode="auto">
          <a:xfrm rot="21334256">
            <a:off x="14894876" y="4025606"/>
            <a:ext cx="40876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 г. Анапа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0" name="Rectangle 847"/>
          <p:cNvSpPr>
            <a:spLocks noChangeArrowheads="1"/>
          </p:cNvSpPr>
          <p:nvPr/>
        </p:nvSpPr>
        <p:spPr bwMode="auto">
          <a:xfrm rot="21334256">
            <a:off x="16451773" y="2786676"/>
            <a:ext cx="42800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1" name="Rectangle 852"/>
          <p:cNvSpPr>
            <a:spLocks noChangeArrowheads="1"/>
          </p:cNvSpPr>
          <p:nvPr/>
        </p:nvSpPr>
        <p:spPr bwMode="auto">
          <a:xfrm rot="21334256">
            <a:off x="15707816" y="2670444"/>
            <a:ext cx="75180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2" name="Rectangle 860"/>
          <p:cNvSpPr>
            <a:spLocks noChangeArrowheads="1"/>
          </p:cNvSpPr>
          <p:nvPr/>
        </p:nvSpPr>
        <p:spPr bwMode="auto">
          <a:xfrm rot="21334256">
            <a:off x="16162377" y="1589966"/>
            <a:ext cx="4857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3" name="Rectangle 862"/>
          <p:cNvSpPr>
            <a:spLocks noChangeArrowheads="1"/>
          </p:cNvSpPr>
          <p:nvPr/>
        </p:nvSpPr>
        <p:spPr bwMode="auto">
          <a:xfrm rot="21334256">
            <a:off x="18049444" y="3585697"/>
            <a:ext cx="46968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4" name="Rectangle 865"/>
          <p:cNvSpPr>
            <a:spLocks noChangeArrowheads="1"/>
          </p:cNvSpPr>
          <p:nvPr/>
        </p:nvSpPr>
        <p:spPr bwMode="auto">
          <a:xfrm rot="21334256">
            <a:off x="16814433" y="2137134"/>
            <a:ext cx="49372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5" name="Rectangle 870"/>
          <p:cNvSpPr>
            <a:spLocks noChangeArrowheads="1"/>
          </p:cNvSpPr>
          <p:nvPr/>
        </p:nvSpPr>
        <p:spPr bwMode="auto">
          <a:xfrm rot="21334256">
            <a:off x="17202606" y="3609386"/>
            <a:ext cx="5546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Усть-Лабинский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" name="Rectangle 879"/>
          <p:cNvSpPr>
            <a:spLocks noChangeArrowheads="1"/>
          </p:cNvSpPr>
          <p:nvPr/>
        </p:nvSpPr>
        <p:spPr bwMode="auto">
          <a:xfrm rot="21334256">
            <a:off x="16654962" y="4582590"/>
            <a:ext cx="67326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 г. Горячий Ключ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" name="Rectangle 895"/>
          <p:cNvSpPr>
            <a:spLocks noChangeArrowheads="1"/>
          </p:cNvSpPr>
          <p:nvPr/>
        </p:nvSpPr>
        <p:spPr bwMode="auto">
          <a:xfrm rot="21334256">
            <a:off x="17601688" y="3432671"/>
            <a:ext cx="3718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" name="Rectangle 904"/>
          <p:cNvSpPr>
            <a:spLocks noChangeArrowheads="1"/>
          </p:cNvSpPr>
          <p:nvPr/>
        </p:nvSpPr>
        <p:spPr bwMode="auto">
          <a:xfrm rot="21334256">
            <a:off x="15839156" y="4798610"/>
            <a:ext cx="57547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 г. Геленджик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9" name="Rectangle 915"/>
          <p:cNvSpPr>
            <a:spLocks noChangeArrowheads="1"/>
          </p:cNvSpPr>
          <p:nvPr/>
        </p:nvSpPr>
        <p:spPr bwMode="auto">
          <a:xfrm rot="21334256">
            <a:off x="16545165" y="1770487"/>
            <a:ext cx="49532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0" name="Rectangle 953"/>
          <p:cNvSpPr>
            <a:spLocks noChangeArrowheads="1"/>
          </p:cNvSpPr>
          <p:nvPr/>
        </p:nvSpPr>
        <p:spPr bwMode="auto">
          <a:xfrm>
            <a:off x="14875862" y="4295669"/>
            <a:ext cx="66524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 г. Новороссийск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1" name="Rectangle 960"/>
          <p:cNvSpPr>
            <a:spLocks noChangeArrowheads="1"/>
          </p:cNvSpPr>
          <p:nvPr/>
        </p:nvSpPr>
        <p:spPr bwMode="auto">
          <a:xfrm rot="21334256">
            <a:off x="16401408" y="3988581"/>
            <a:ext cx="56265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 г. Краснодар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2" name="Rectangle 976"/>
          <p:cNvSpPr>
            <a:spLocks noChangeArrowheads="1"/>
          </p:cNvSpPr>
          <p:nvPr/>
        </p:nvSpPr>
        <p:spPr bwMode="auto">
          <a:xfrm rot="21334256">
            <a:off x="18390450" y="4047418"/>
            <a:ext cx="49212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 г. Армавир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6" name="Rectangle 766"/>
          <p:cNvSpPr>
            <a:spLocks noChangeArrowheads="1"/>
          </p:cNvSpPr>
          <p:nvPr/>
        </p:nvSpPr>
        <p:spPr bwMode="auto">
          <a:xfrm rot="21334256">
            <a:off x="18270804" y="4792642"/>
            <a:ext cx="35266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Лабинский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1" name="Rectangle 766"/>
          <p:cNvSpPr>
            <a:spLocks noChangeArrowheads="1"/>
          </p:cNvSpPr>
          <p:nvPr/>
        </p:nvSpPr>
        <p:spPr bwMode="auto">
          <a:xfrm rot="21334256">
            <a:off x="17931207" y="4013130"/>
            <a:ext cx="45365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2" name="Rectangle 766"/>
          <p:cNvSpPr>
            <a:spLocks noChangeArrowheads="1"/>
          </p:cNvSpPr>
          <p:nvPr/>
        </p:nvSpPr>
        <p:spPr bwMode="auto">
          <a:xfrm rot="21334256">
            <a:off x="17169313" y="4394663"/>
            <a:ext cx="47769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Белореченский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3" name="Rectangle 718"/>
          <p:cNvSpPr>
            <a:spLocks noChangeArrowheads="1"/>
          </p:cNvSpPr>
          <p:nvPr/>
        </p:nvSpPr>
        <p:spPr bwMode="auto">
          <a:xfrm rot="21334256">
            <a:off x="18679953" y="5068915"/>
            <a:ext cx="48410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4" name="Freeform 279"/>
          <p:cNvSpPr>
            <a:spLocks/>
          </p:cNvSpPr>
          <p:nvPr/>
        </p:nvSpPr>
        <p:spPr bwMode="auto">
          <a:xfrm rot="21381802">
            <a:off x="16741889" y="5389795"/>
            <a:ext cx="1371387" cy="1167379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33" name="Группа 2"/>
          <p:cNvGrpSpPr>
            <a:grpSpLocks/>
          </p:cNvGrpSpPr>
          <p:nvPr/>
        </p:nvGrpSpPr>
        <p:grpSpPr bwMode="auto">
          <a:xfrm>
            <a:off x="7150863" y="5292651"/>
            <a:ext cx="1995378" cy="1570771"/>
            <a:chOff x="3881366" y="6161619"/>
            <a:chExt cx="1921164" cy="656433"/>
          </a:xfrm>
          <a:solidFill>
            <a:schemeClr val="bg1"/>
          </a:solidFill>
        </p:grpSpPr>
        <p:sp>
          <p:nvSpPr>
            <p:cNvPr id="236" name="Прямоугольник 235"/>
            <p:cNvSpPr/>
            <p:nvPr/>
          </p:nvSpPr>
          <p:spPr bwMode="auto">
            <a:xfrm>
              <a:off x="3881366" y="6161619"/>
              <a:ext cx="1921164" cy="65643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264" tIns="28633" rIns="57264" bIns="28633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675" dirty="0">
                <a:solidFill>
                  <a:schemeClr val="tx1"/>
                </a:solidFill>
              </a:endParaRPr>
            </a:p>
          </p:txBody>
        </p:sp>
        <p:sp>
          <p:nvSpPr>
            <p:cNvPr id="237" name="TextBox 5"/>
            <p:cNvSpPr txBox="1">
              <a:spLocks noChangeArrowheads="1"/>
            </p:cNvSpPr>
            <p:nvPr/>
          </p:nvSpPr>
          <p:spPr bwMode="auto">
            <a:xfrm>
              <a:off x="4220613" y="6175847"/>
              <a:ext cx="1290132" cy="66507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lIns="65054" tIns="32528" rIns="65054" bIns="32528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600" b="1" dirty="0"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17" name="Полилиния 4"/>
          <p:cNvSpPr>
            <a:spLocks/>
          </p:cNvSpPr>
          <p:nvPr/>
        </p:nvSpPr>
        <p:spPr bwMode="auto">
          <a:xfrm>
            <a:off x="7227297" y="5439093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8" name="Rectangle 656"/>
          <p:cNvSpPr>
            <a:spLocks noChangeArrowheads="1"/>
          </p:cNvSpPr>
          <p:nvPr/>
        </p:nvSpPr>
        <p:spPr bwMode="auto">
          <a:xfrm>
            <a:off x="7282876" y="562479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5"/>
          <p:cNvSpPr txBox="1">
            <a:spLocks noChangeArrowheads="1"/>
          </p:cNvSpPr>
          <p:nvPr/>
        </p:nvSpPr>
        <p:spPr bwMode="auto">
          <a:xfrm>
            <a:off x="7642000" y="5479527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6-12 м/с</a:t>
            </a:r>
          </a:p>
        </p:txBody>
      </p:sp>
      <p:sp>
        <p:nvSpPr>
          <p:cNvPr id="221" name="Полилиния 4"/>
          <p:cNvSpPr>
            <a:spLocks/>
          </p:cNvSpPr>
          <p:nvPr/>
        </p:nvSpPr>
        <p:spPr bwMode="auto">
          <a:xfrm>
            <a:off x="7234922" y="5880511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2" name="Rectangle 656"/>
          <p:cNvSpPr>
            <a:spLocks noChangeArrowheads="1"/>
          </p:cNvSpPr>
          <p:nvPr/>
        </p:nvSpPr>
        <p:spPr bwMode="auto">
          <a:xfrm>
            <a:off x="7290884" y="6065249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5"/>
          <p:cNvSpPr txBox="1">
            <a:spLocks noChangeArrowheads="1"/>
          </p:cNvSpPr>
          <p:nvPr/>
        </p:nvSpPr>
        <p:spPr bwMode="auto">
          <a:xfrm>
            <a:off x="7666447" y="5920861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13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м/с</a:t>
            </a:r>
          </a:p>
        </p:txBody>
      </p:sp>
      <p:sp>
        <p:nvSpPr>
          <p:cNvPr id="224" name="Полилиния 4"/>
          <p:cNvSpPr>
            <a:spLocks/>
          </p:cNvSpPr>
          <p:nvPr/>
        </p:nvSpPr>
        <p:spPr bwMode="auto">
          <a:xfrm>
            <a:off x="7249692" y="6308835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5" name="TextBox 5"/>
          <p:cNvSpPr txBox="1">
            <a:spLocks noChangeArrowheads="1"/>
          </p:cNvSpPr>
          <p:nvPr/>
        </p:nvSpPr>
        <p:spPr bwMode="auto">
          <a:xfrm>
            <a:off x="7684150" y="6397736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19-30 м/с</a:t>
            </a:r>
          </a:p>
        </p:txBody>
      </p:sp>
      <p:sp>
        <p:nvSpPr>
          <p:cNvPr id="229" name="Rectangle 656"/>
          <p:cNvSpPr>
            <a:spLocks noChangeArrowheads="1"/>
          </p:cNvSpPr>
          <p:nvPr/>
        </p:nvSpPr>
        <p:spPr bwMode="auto">
          <a:xfrm>
            <a:off x="7275778" y="653975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887" y="4837587"/>
            <a:ext cx="209575" cy="20152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7887" y="637393"/>
            <a:ext cx="209575" cy="20166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887" y="2657278"/>
            <a:ext cx="209575" cy="21723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319" name="Прямоугольник 318"/>
          <p:cNvSpPr/>
          <p:nvPr/>
        </p:nvSpPr>
        <p:spPr>
          <a:xfrm>
            <a:off x="4309752" y="618242"/>
            <a:ext cx="4833896" cy="169277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800" b="1" dirty="0">
                <a:solidFill>
                  <a:srgbClr val="000000"/>
                </a:solidFill>
                <a:latin typeface="Times New Roman"/>
                <a:ea typeface="Times New Roman"/>
              </a:rPr>
              <a:t>По Краснодарскому краю: </a:t>
            </a:r>
            <a:r>
              <a:rPr lang="ru-RU" sz="800" dirty="0">
                <a:solidFill>
                  <a:srgbClr val="000000"/>
                </a:solidFill>
                <a:latin typeface="Times New Roman"/>
                <a:ea typeface="Times New Roman"/>
              </a:rPr>
              <a:t>облачно с прояснениями. Местами дождь, днем с грозой, в отдельных районах сильные дожди. До конца суток 18.11 местами сохраняются сильные дожди (ОЯ) и КМЯ: сильный дождь, в предгорьях и горах с мокрым снегом, в сочетании с грозой, градом и сильным ветром 20-25 м/с, в отдельных районах до 28 м/с. Ветер ночью восточной, днем южной четверти 6-11 м/с, местами порывы 15-20 м/с; на Черноморском побережье ветер южной четверти на участке Анапа-Геленджик 6-11 м/с, местами порывы ночью 15-17 м/с, днем 15-20 м/с; на участке Джубга-</a:t>
            </a:r>
            <a:r>
              <a:rPr lang="ru-RU" sz="800" dirty="0" err="1">
                <a:solidFill>
                  <a:srgbClr val="000000"/>
                </a:solidFill>
                <a:latin typeface="Times New Roman"/>
                <a:ea typeface="Times New Roman"/>
              </a:rPr>
              <a:t>Магри</a:t>
            </a:r>
            <a:r>
              <a:rPr lang="ru-RU" sz="800" dirty="0">
                <a:solidFill>
                  <a:srgbClr val="000000"/>
                </a:solidFill>
                <a:latin typeface="Times New Roman"/>
                <a:ea typeface="Times New Roman"/>
              </a:rPr>
              <a:t> 12-17 м/с, утром местами порывы 17-22 м/с. Температура воздуха ночью  6…11°, в юго-восточных предгорных районах 4…9°; днем 15…20°, на Азовском побережье 12…17°;  в горах ночью 1…6°, днем 9…14°;</a:t>
            </a:r>
          </a:p>
          <a:p>
            <a:pPr indent="450215" algn="just">
              <a:spcAft>
                <a:spcPts val="0"/>
              </a:spcAft>
            </a:pPr>
            <a:r>
              <a:rPr lang="ru-RU" sz="800" b="1" dirty="0">
                <a:solidFill>
                  <a:srgbClr val="000000"/>
                </a:solidFill>
                <a:latin typeface="Times New Roman"/>
                <a:ea typeface="Times New Roman"/>
              </a:rPr>
              <a:t>На Черноморском побережье: </a:t>
            </a:r>
            <a:r>
              <a:rPr lang="ru-RU" sz="800" dirty="0">
                <a:solidFill>
                  <a:srgbClr val="000000"/>
                </a:solidFill>
                <a:latin typeface="Times New Roman"/>
                <a:ea typeface="Times New Roman"/>
              </a:rPr>
              <a:t>ночью 11…16°; днем 14…19°, на участке Анапа-Геленджик 17…22°;</a:t>
            </a:r>
          </a:p>
          <a:p>
            <a:pPr indent="450215" algn="just">
              <a:spcAft>
                <a:spcPts val="0"/>
              </a:spcAft>
            </a:pPr>
            <a:r>
              <a:rPr lang="ru-RU" sz="800" b="1" dirty="0">
                <a:solidFill>
                  <a:srgbClr val="000000"/>
                </a:solidFill>
                <a:latin typeface="Times New Roman"/>
                <a:ea typeface="Times New Roman"/>
              </a:rPr>
              <a:t>По г. Краснодару: </a:t>
            </a:r>
            <a:r>
              <a:rPr lang="ru-RU" sz="800" dirty="0">
                <a:solidFill>
                  <a:srgbClr val="000000"/>
                </a:solidFill>
                <a:latin typeface="Times New Roman"/>
                <a:ea typeface="Times New Roman"/>
              </a:rPr>
              <a:t>облачно с прояснениями. Временами небольшой дождь. Ветер ночью восточной, днем южной четверти 6-11 м/с, утром и днем порывы 15-18 м/с. Температура воздуха ночью 9…11°, днем 17…19°.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49018" y="5610464"/>
            <a:ext cx="167971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322" name="Прямоугольник 321"/>
          <p:cNvSpPr/>
          <p:nvPr/>
        </p:nvSpPr>
        <p:spPr>
          <a:xfrm>
            <a:off x="2136878" y="2125902"/>
            <a:ext cx="131305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6661828" y="2281425"/>
            <a:ext cx="2492884" cy="23852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метеообстановка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5" name="Rectangle 637"/>
          <p:cNvSpPr>
            <a:spLocks noChangeArrowheads="1"/>
          </p:cNvSpPr>
          <p:nvPr/>
        </p:nvSpPr>
        <p:spPr bwMode="auto">
          <a:xfrm>
            <a:off x="5060674" y="6062873"/>
            <a:ext cx="291047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г. Сочи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0" name="Rectangle 703"/>
          <p:cNvSpPr>
            <a:spLocks noChangeArrowheads="1"/>
          </p:cNvSpPr>
          <p:nvPr/>
        </p:nvSpPr>
        <p:spPr bwMode="auto">
          <a:xfrm>
            <a:off x="2215255" y="3711412"/>
            <a:ext cx="524807" cy="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</a:p>
        </p:txBody>
      </p:sp>
      <p:pic>
        <p:nvPicPr>
          <p:cNvPr id="4" name="Picture 2" descr="F:\темп кк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" y="628963"/>
            <a:ext cx="1978321" cy="20125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гисм кк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375" y="2501414"/>
            <a:ext cx="2465123" cy="12048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2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ветер 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95" y="673580"/>
            <a:ext cx="9187423" cy="618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-11945" y="-10137"/>
            <a:ext cx="9164412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ПОРЫВАМ ВЕТРА </a:t>
            </a:r>
          </a:p>
          <a:p>
            <a:r>
              <a:rPr lang="ru-RU" sz="1200" dirty="0"/>
              <a:t>НА </a:t>
            </a:r>
            <a:r>
              <a:rPr lang="ru-RU" sz="1200" dirty="0" smtClean="0"/>
              <a:t>ТЕРРИТОРИИ  КРАСНОДАРСКОГО  </a:t>
            </a:r>
            <a:r>
              <a:rPr lang="ru-RU" sz="1200" dirty="0"/>
              <a:t>КРАЯ</a:t>
            </a:r>
          </a:p>
          <a:p>
            <a:r>
              <a:rPr lang="ru-RU" sz="1200" dirty="0"/>
              <a:t>(с использованием информационных ресурсов </a:t>
            </a:r>
            <a:r>
              <a:rPr lang="en-US" sz="1200" dirty="0" err="1"/>
              <a:t>Ventusky</a:t>
            </a:r>
            <a:r>
              <a:rPr lang="ru-RU" sz="1200" dirty="0"/>
              <a:t>, </a:t>
            </a:r>
            <a:r>
              <a:rPr lang="en-US" sz="1200" dirty="0"/>
              <a:t>Windy)</a:t>
            </a:r>
            <a:endParaRPr lang="ru-RU" sz="1200" dirty="0"/>
          </a:p>
        </p:txBody>
      </p:sp>
      <p:sp>
        <p:nvSpPr>
          <p:cNvPr id="264" name="TextBox 263"/>
          <p:cNvSpPr txBox="1"/>
          <p:nvPr/>
        </p:nvSpPr>
        <p:spPr>
          <a:xfrm>
            <a:off x="-1058" y="663001"/>
            <a:ext cx="2318085" cy="461663"/>
          </a:xfrm>
          <a:prstGeom prst="rect">
            <a:avLst/>
          </a:prstGeom>
          <a:solidFill>
            <a:srgbClr val="FFFF00">
              <a:alpha val="80000"/>
            </a:srgb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Прогноз порывов ветра, м/с</a:t>
            </a:r>
          </a:p>
          <a:p>
            <a:r>
              <a:rPr lang="ru-RU" dirty="0" smtClean="0"/>
              <a:t>на 10.00 </a:t>
            </a:r>
            <a:r>
              <a:rPr lang="ru-RU" dirty="0" smtClean="0"/>
              <a:t>19.11.2022</a:t>
            </a:r>
            <a:endParaRPr lang="ru-RU" dirty="0"/>
          </a:p>
        </p:txBody>
      </p:sp>
      <p:grpSp>
        <p:nvGrpSpPr>
          <p:cNvPr id="67" name="Группа 66"/>
          <p:cNvGrpSpPr/>
          <p:nvPr/>
        </p:nvGrpSpPr>
        <p:grpSpPr>
          <a:xfrm>
            <a:off x="6917838" y="2762810"/>
            <a:ext cx="2217695" cy="1292594"/>
            <a:chOff x="6487943" y="5002833"/>
            <a:chExt cx="2557893" cy="1286155"/>
          </a:xfrm>
        </p:grpSpPr>
        <p:sp>
          <p:nvSpPr>
            <p:cNvPr id="68" name="Text Box 830"/>
            <p:cNvSpPr txBox="1">
              <a:spLocks noChangeArrowheads="1"/>
            </p:cNvSpPr>
            <p:nvPr/>
          </p:nvSpPr>
          <p:spPr bwMode="auto">
            <a:xfrm>
              <a:off x="6487943" y="5316084"/>
              <a:ext cx="2557893" cy="97290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endParaRPr lang="ru-RU" sz="4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44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муниципальных образований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1740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населенных пунктов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1 215 462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дома, 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5 620 688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чел.;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6 153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СЗО;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1 165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автомобильных мостов.</a:t>
              </a:r>
            </a:p>
          </p:txBody>
        </p:sp>
        <p:sp>
          <p:nvSpPr>
            <p:cNvPr id="69" name="Rectangle 84"/>
            <p:cNvSpPr>
              <a:spLocks noChangeArrowheads="1"/>
            </p:cNvSpPr>
            <p:nvPr/>
          </p:nvSpPr>
          <p:spPr bwMode="auto">
            <a:xfrm>
              <a:off x="6487944" y="5002833"/>
              <a:ext cx="2557092" cy="338071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наихудшем сценарии в зону отключения попадают: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283995" y="3286173"/>
            <a:ext cx="1185312" cy="677236"/>
            <a:chOff x="3699056" y="3100730"/>
            <a:chExt cx="1185312" cy="677236"/>
          </a:xfrm>
        </p:grpSpPr>
        <p:sp>
          <p:nvSpPr>
            <p:cNvPr id="197" name="Прямоугольник 196"/>
            <p:cNvSpPr/>
            <p:nvPr/>
          </p:nvSpPr>
          <p:spPr bwMode="auto">
            <a:xfrm>
              <a:off x="4134014" y="3428216"/>
              <a:ext cx="739303" cy="2095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1776/494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8" name="Прямоугольник 197"/>
            <p:cNvSpPr/>
            <p:nvPr/>
          </p:nvSpPr>
          <p:spPr>
            <a:xfrm>
              <a:off x="4130841" y="3609302"/>
              <a:ext cx="747770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23573/60237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9" name="Прямоугольник 198"/>
            <p:cNvSpPr/>
            <p:nvPr/>
          </p:nvSpPr>
          <p:spPr bwMode="auto">
            <a:xfrm>
              <a:off x="4134016" y="3265781"/>
              <a:ext cx="259904" cy="163335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0" name="Прямоугольник 199"/>
            <p:cNvSpPr/>
            <p:nvPr/>
          </p:nvSpPr>
          <p:spPr bwMode="auto">
            <a:xfrm>
              <a:off x="4362346" y="3265891"/>
              <a:ext cx="220710" cy="1551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en-US" sz="6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1" name="Прямоугольник 200"/>
            <p:cNvSpPr/>
            <p:nvPr/>
          </p:nvSpPr>
          <p:spPr bwMode="auto">
            <a:xfrm>
              <a:off x="4574589" y="3266023"/>
              <a:ext cx="295555" cy="1522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64%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6" name="Text Box 182"/>
            <p:cNvSpPr txBox="1">
              <a:spLocks noChangeArrowheads="1"/>
            </p:cNvSpPr>
            <p:nvPr/>
          </p:nvSpPr>
          <p:spPr bwMode="auto">
            <a:xfrm>
              <a:off x="3699056" y="3100730"/>
              <a:ext cx="1185312" cy="16505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Выселковский район</a:t>
              </a:r>
            </a:p>
          </p:txBody>
        </p:sp>
        <p:sp>
          <p:nvSpPr>
            <p:cNvPr id="140" name="Прямоугольник 139"/>
            <p:cNvSpPr/>
            <p:nvPr/>
          </p:nvSpPr>
          <p:spPr bwMode="auto">
            <a:xfrm>
              <a:off x="3802440" y="3265782"/>
              <a:ext cx="336655" cy="160911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226740" y="4477491"/>
            <a:ext cx="1090245" cy="651211"/>
            <a:chOff x="1981645" y="4246490"/>
            <a:chExt cx="1090245" cy="651211"/>
          </a:xfrm>
        </p:grpSpPr>
        <p:sp>
          <p:nvSpPr>
            <p:cNvPr id="116" name="Прямоугольник 115"/>
            <p:cNvSpPr/>
            <p:nvPr/>
          </p:nvSpPr>
          <p:spPr bwMode="auto">
            <a:xfrm>
              <a:off x="2321208" y="455472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793/534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2321208" y="4735810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</a:p>
          </p:txBody>
        </p:sp>
        <p:sp>
          <p:nvSpPr>
            <p:cNvPr id="118" name="Прямоугольник 117"/>
            <p:cNvSpPr/>
            <p:nvPr/>
          </p:nvSpPr>
          <p:spPr bwMode="auto">
            <a:xfrm>
              <a:off x="2284391" y="4386716"/>
              <a:ext cx="272828" cy="17713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Прямоугольник 118"/>
            <p:cNvSpPr/>
            <p:nvPr/>
          </p:nvSpPr>
          <p:spPr bwMode="auto">
            <a:xfrm>
              <a:off x="2558006" y="4386716"/>
              <a:ext cx="220710" cy="17724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</a:t>
              </a:r>
            </a:p>
          </p:txBody>
        </p:sp>
        <p:sp>
          <p:nvSpPr>
            <p:cNvPr id="121" name="Прямоугольник 120"/>
            <p:cNvSpPr/>
            <p:nvPr/>
          </p:nvSpPr>
          <p:spPr bwMode="auto">
            <a:xfrm>
              <a:off x="2770249" y="4392503"/>
              <a:ext cx="298729" cy="1714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58%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Text Box 182"/>
            <p:cNvSpPr txBox="1">
              <a:spLocks noChangeArrowheads="1"/>
            </p:cNvSpPr>
            <p:nvPr/>
          </p:nvSpPr>
          <p:spPr bwMode="auto">
            <a:xfrm>
              <a:off x="1992353" y="4246490"/>
              <a:ext cx="1079537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Новороссийск</a:t>
              </a:r>
            </a:p>
          </p:txBody>
        </p:sp>
        <p:sp>
          <p:nvSpPr>
            <p:cNvPr id="141" name="Прямоугольник 140"/>
            <p:cNvSpPr/>
            <p:nvPr/>
          </p:nvSpPr>
          <p:spPr bwMode="auto">
            <a:xfrm>
              <a:off x="1981645" y="4388712"/>
              <a:ext cx="305196" cy="166012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184974" y="2538564"/>
            <a:ext cx="1240105" cy="640763"/>
            <a:chOff x="3942299" y="1889204"/>
            <a:chExt cx="1240105" cy="640763"/>
          </a:xfrm>
        </p:grpSpPr>
        <p:sp>
          <p:nvSpPr>
            <p:cNvPr id="134" name="Прямоугольник 133"/>
            <p:cNvSpPr/>
            <p:nvPr/>
          </p:nvSpPr>
          <p:spPr bwMode="auto">
            <a:xfrm>
              <a:off x="4417078" y="2179257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/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579/407</a:t>
              </a:r>
            </a:p>
          </p:txBody>
        </p:sp>
        <p:sp>
          <p:nvSpPr>
            <p:cNvPr id="135" name="Прямоугольник 134"/>
            <p:cNvSpPr/>
            <p:nvPr/>
          </p:nvSpPr>
          <p:spPr>
            <a:xfrm>
              <a:off x="4422697" y="2361303"/>
              <a:ext cx="747770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26246/63415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Прямоугольник 135"/>
            <p:cNvSpPr/>
            <p:nvPr/>
          </p:nvSpPr>
          <p:spPr bwMode="auto">
            <a:xfrm>
              <a:off x="4434013" y="2045715"/>
              <a:ext cx="220710" cy="132694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Прямоугольник 136"/>
            <p:cNvSpPr/>
            <p:nvPr/>
          </p:nvSpPr>
          <p:spPr bwMode="auto">
            <a:xfrm>
              <a:off x="4661285" y="2042332"/>
              <a:ext cx="220710" cy="13713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Прямоугольник 137"/>
            <p:cNvSpPr/>
            <p:nvPr/>
          </p:nvSpPr>
          <p:spPr bwMode="auto">
            <a:xfrm>
              <a:off x="4881996" y="2042466"/>
              <a:ext cx="294942" cy="137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87%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Text Box 182"/>
            <p:cNvSpPr txBox="1">
              <a:spLocks noChangeArrowheads="1"/>
            </p:cNvSpPr>
            <p:nvPr/>
          </p:nvSpPr>
          <p:spPr bwMode="auto">
            <a:xfrm>
              <a:off x="3942299" y="1889204"/>
              <a:ext cx="1240105" cy="16110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Ленинградский район</a:t>
              </a:r>
            </a:p>
          </p:txBody>
        </p:sp>
        <p:sp>
          <p:nvSpPr>
            <p:cNvPr id="146" name="Прямоугольник 145"/>
            <p:cNvSpPr/>
            <p:nvPr/>
          </p:nvSpPr>
          <p:spPr bwMode="auto">
            <a:xfrm>
              <a:off x="4094034" y="2045715"/>
              <a:ext cx="339832" cy="132693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561855" y="3660684"/>
            <a:ext cx="1134457" cy="680145"/>
            <a:chOff x="625664" y="3253926"/>
            <a:chExt cx="1134457" cy="680145"/>
          </a:xfrm>
        </p:grpSpPr>
        <p:sp>
          <p:nvSpPr>
            <p:cNvPr id="82" name="Text Box 182"/>
            <p:cNvSpPr txBox="1">
              <a:spLocks noChangeArrowheads="1"/>
            </p:cNvSpPr>
            <p:nvPr/>
          </p:nvSpPr>
          <p:spPr bwMode="auto">
            <a:xfrm>
              <a:off x="625664" y="3253926"/>
              <a:ext cx="1134457" cy="173598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Темрюкский район</a:t>
              </a:r>
            </a:p>
          </p:txBody>
        </p:sp>
        <p:sp>
          <p:nvSpPr>
            <p:cNvPr id="96" name="Прямоугольник 95"/>
            <p:cNvSpPr/>
            <p:nvPr/>
          </p:nvSpPr>
          <p:spPr bwMode="auto">
            <a:xfrm>
              <a:off x="999544" y="3592788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1967/619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999544" y="3765407"/>
              <a:ext cx="747770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43427/120552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Прямоугольник 97"/>
            <p:cNvSpPr/>
            <p:nvPr/>
          </p:nvSpPr>
          <p:spPr bwMode="auto">
            <a:xfrm>
              <a:off x="975574" y="3426650"/>
              <a:ext cx="252307" cy="16613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Прямоугольник 98"/>
            <p:cNvSpPr/>
            <p:nvPr/>
          </p:nvSpPr>
          <p:spPr bwMode="auto">
            <a:xfrm>
              <a:off x="1227875" y="3426650"/>
              <a:ext cx="220710" cy="16690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 bwMode="auto">
            <a:xfrm>
              <a:off x="1448585" y="3432706"/>
              <a:ext cx="298729" cy="1582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59%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Прямоугольник 151"/>
            <p:cNvSpPr/>
            <p:nvPr/>
          </p:nvSpPr>
          <p:spPr bwMode="auto">
            <a:xfrm>
              <a:off x="651154" y="3423972"/>
              <a:ext cx="340980" cy="172484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056716" y="2092952"/>
            <a:ext cx="1073658" cy="669858"/>
            <a:chOff x="2471157" y="1326806"/>
            <a:chExt cx="1073658" cy="669858"/>
          </a:xfrm>
        </p:grpSpPr>
        <p:sp>
          <p:nvSpPr>
            <p:cNvPr id="80" name="Text Box 182"/>
            <p:cNvSpPr txBox="1">
              <a:spLocks noChangeArrowheads="1"/>
            </p:cNvSpPr>
            <p:nvPr/>
          </p:nvSpPr>
          <p:spPr bwMode="auto">
            <a:xfrm>
              <a:off x="2611181" y="1326806"/>
              <a:ext cx="93363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Ейский район</a:t>
              </a:r>
            </a:p>
          </p:txBody>
        </p:sp>
        <p:sp>
          <p:nvSpPr>
            <p:cNvPr id="91" name="Прямоугольник 90"/>
            <p:cNvSpPr/>
            <p:nvPr/>
          </p:nvSpPr>
          <p:spPr bwMode="auto">
            <a:xfrm>
              <a:off x="2796879" y="166215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2052/824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2800863" y="1834773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31306/140838 </a:t>
              </a:r>
            </a:p>
          </p:txBody>
        </p:sp>
        <p:sp>
          <p:nvSpPr>
            <p:cNvPr id="93" name="Прямоугольник 92"/>
            <p:cNvSpPr/>
            <p:nvPr/>
          </p:nvSpPr>
          <p:spPr bwMode="auto">
            <a:xfrm>
              <a:off x="2761699" y="1486492"/>
              <a:ext cx="274941" cy="16818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Прямоугольник 93"/>
            <p:cNvSpPr/>
            <p:nvPr/>
          </p:nvSpPr>
          <p:spPr bwMode="auto">
            <a:xfrm>
              <a:off x="3025210" y="1489174"/>
              <a:ext cx="222842" cy="16564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Прямоугольник 94"/>
            <p:cNvSpPr/>
            <p:nvPr/>
          </p:nvSpPr>
          <p:spPr bwMode="auto">
            <a:xfrm>
              <a:off x="3248052" y="1489174"/>
              <a:ext cx="296597" cy="1656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76%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Прямоугольник 153"/>
            <p:cNvSpPr/>
            <p:nvPr/>
          </p:nvSpPr>
          <p:spPr bwMode="auto">
            <a:xfrm>
              <a:off x="2471157" y="1489174"/>
              <a:ext cx="325721" cy="165505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657346" y="4018720"/>
            <a:ext cx="1116788" cy="655852"/>
            <a:chOff x="3497418" y="3918365"/>
            <a:chExt cx="1116788" cy="655852"/>
          </a:xfrm>
        </p:grpSpPr>
        <p:sp>
          <p:nvSpPr>
            <p:cNvPr id="85" name="Text Box 182"/>
            <p:cNvSpPr txBox="1">
              <a:spLocks noChangeArrowheads="1"/>
            </p:cNvSpPr>
            <p:nvPr/>
          </p:nvSpPr>
          <p:spPr bwMode="auto">
            <a:xfrm>
              <a:off x="3579716" y="3918365"/>
              <a:ext cx="1034193" cy="159011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Краснодар</a:t>
              </a:r>
            </a:p>
          </p:txBody>
        </p:sp>
        <p:sp>
          <p:nvSpPr>
            <p:cNvPr id="106" name="Прямоугольник 105"/>
            <p:cNvSpPr/>
            <p:nvPr/>
          </p:nvSpPr>
          <p:spPr bwMode="auto">
            <a:xfrm>
              <a:off x="3866436" y="4239707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342780/1272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3866436" y="4412326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22387/151149 </a:t>
              </a:r>
            </a:p>
          </p:txBody>
        </p:sp>
        <p:sp>
          <p:nvSpPr>
            <p:cNvPr id="108" name="Прямоугольник 107"/>
            <p:cNvSpPr/>
            <p:nvPr/>
          </p:nvSpPr>
          <p:spPr bwMode="auto">
            <a:xfrm>
              <a:off x="3837659" y="4077376"/>
              <a:ext cx="265575" cy="153377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Прямоугольник 108"/>
            <p:cNvSpPr/>
            <p:nvPr/>
          </p:nvSpPr>
          <p:spPr bwMode="auto">
            <a:xfrm>
              <a:off x="4103234" y="4077375"/>
              <a:ext cx="220710" cy="16309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Прямоугольник 109"/>
            <p:cNvSpPr/>
            <p:nvPr/>
          </p:nvSpPr>
          <p:spPr bwMode="auto">
            <a:xfrm>
              <a:off x="4315477" y="4077375"/>
              <a:ext cx="298729" cy="1630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58%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" name="Прямоугольник 206"/>
            <p:cNvSpPr/>
            <p:nvPr/>
          </p:nvSpPr>
          <p:spPr bwMode="auto">
            <a:xfrm>
              <a:off x="3497418" y="4077376"/>
              <a:ext cx="344023" cy="162080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885350" y="4470031"/>
            <a:ext cx="2386613" cy="2380378"/>
            <a:chOff x="6897577" y="4113555"/>
            <a:chExt cx="2386613" cy="2380378"/>
          </a:xfrm>
        </p:grpSpPr>
        <p:grpSp>
          <p:nvGrpSpPr>
            <p:cNvPr id="214" name="Группа 1145"/>
            <p:cNvGrpSpPr/>
            <p:nvPr/>
          </p:nvGrpSpPr>
          <p:grpSpPr>
            <a:xfrm>
              <a:off x="6897577" y="4113555"/>
              <a:ext cx="2249979" cy="2380378"/>
              <a:chOff x="6759625" y="4893992"/>
              <a:chExt cx="2096871" cy="1946188"/>
            </a:xfrm>
          </p:grpSpPr>
          <p:sp>
            <p:nvSpPr>
              <p:cNvPr id="243" name="Rectangle 93"/>
              <p:cNvSpPr>
                <a:spLocks noChangeArrowheads="1"/>
              </p:cNvSpPr>
              <p:nvPr/>
            </p:nvSpPr>
            <p:spPr bwMode="auto">
              <a:xfrm>
                <a:off x="6759625" y="4918615"/>
                <a:ext cx="2096871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179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24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66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Полилиния 214"/>
            <p:cNvSpPr/>
            <p:nvPr/>
          </p:nvSpPr>
          <p:spPr>
            <a:xfrm>
              <a:off x="7094516" y="5372791"/>
              <a:ext cx="170970" cy="164598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3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6" name="Text Box 97"/>
            <p:cNvSpPr txBox="1">
              <a:spLocks noChangeArrowheads="1"/>
            </p:cNvSpPr>
            <p:nvPr/>
          </p:nvSpPr>
          <p:spPr bwMode="auto">
            <a:xfrm>
              <a:off x="7506917" y="5379180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0–7 м/с</a:t>
              </a: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7067820" y="5588434"/>
              <a:ext cx="224362" cy="144551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8" name="Text Box 97"/>
            <p:cNvSpPr txBox="1">
              <a:spLocks noChangeArrowheads="1"/>
            </p:cNvSpPr>
            <p:nvPr/>
          </p:nvSpPr>
          <p:spPr bwMode="auto">
            <a:xfrm>
              <a:off x="7514537" y="5592383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8–12 м/с</a:t>
              </a: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7072285" y="5787921"/>
              <a:ext cx="246245" cy="187349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FFFF00">
                <a:alpha val="43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7119354" y="6011628"/>
              <a:ext cx="199533" cy="114057"/>
            </a:xfrm>
            <a:custGeom>
              <a:avLst/>
              <a:gdLst>
                <a:gd name="connsiteX0" fmla="*/ 985458 w 1227381"/>
                <a:gd name="connsiteY0" fmla="*/ 157964 h 841995"/>
                <a:gd name="connsiteX1" fmla="*/ 680658 w 1227381"/>
                <a:gd name="connsiteY1" fmla="*/ 18264 h 841995"/>
                <a:gd name="connsiteX2" fmla="*/ 331408 w 1227381"/>
                <a:gd name="connsiteY2" fmla="*/ 18264 h 841995"/>
                <a:gd name="connsiteX3" fmla="*/ 1208 w 1227381"/>
                <a:gd name="connsiteY3" fmla="*/ 170664 h 841995"/>
                <a:gd name="connsiteX4" fmla="*/ 242508 w 1227381"/>
                <a:gd name="connsiteY4" fmla="*/ 551664 h 841995"/>
                <a:gd name="connsiteX5" fmla="*/ 794958 w 1227381"/>
                <a:gd name="connsiteY5" fmla="*/ 735814 h 841995"/>
                <a:gd name="connsiteX6" fmla="*/ 1118808 w 1227381"/>
                <a:gd name="connsiteY6" fmla="*/ 837414 h 841995"/>
                <a:gd name="connsiteX7" fmla="*/ 1036258 w 1227381"/>
                <a:gd name="connsiteY7" fmla="*/ 589764 h 841995"/>
                <a:gd name="connsiteX8" fmla="*/ 1226758 w 1227381"/>
                <a:gd name="connsiteY8" fmla="*/ 361164 h 841995"/>
                <a:gd name="connsiteX9" fmla="*/ 985458 w 1227381"/>
                <a:gd name="connsiteY9" fmla="*/ 157964 h 8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381" h="841995">
                  <a:moveTo>
                    <a:pt x="985458" y="157964"/>
                  </a:moveTo>
                  <a:cubicBezTo>
                    <a:pt x="894441" y="100814"/>
                    <a:pt x="789666" y="41547"/>
                    <a:pt x="680658" y="18264"/>
                  </a:cubicBezTo>
                  <a:cubicBezTo>
                    <a:pt x="571650" y="-5019"/>
                    <a:pt x="444650" y="-7136"/>
                    <a:pt x="331408" y="18264"/>
                  </a:cubicBezTo>
                  <a:cubicBezTo>
                    <a:pt x="218166" y="43664"/>
                    <a:pt x="16025" y="81764"/>
                    <a:pt x="1208" y="170664"/>
                  </a:cubicBezTo>
                  <a:cubicBezTo>
                    <a:pt x="-13609" y="259564"/>
                    <a:pt x="110216" y="457472"/>
                    <a:pt x="242508" y="551664"/>
                  </a:cubicBezTo>
                  <a:cubicBezTo>
                    <a:pt x="374800" y="645856"/>
                    <a:pt x="648908" y="688189"/>
                    <a:pt x="794958" y="735814"/>
                  </a:cubicBezTo>
                  <a:cubicBezTo>
                    <a:pt x="941008" y="783439"/>
                    <a:pt x="1078591" y="861756"/>
                    <a:pt x="1118808" y="837414"/>
                  </a:cubicBezTo>
                  <a:cubicBezTo>
                    <a:pt x="1159025" y="813072"/>
                    <a:pt x="1018266" y="669139"/>
                    <a:pt x="1036258" y="589764"/>
                  </a:cubicBezTo>
                  <a:cubicBezTo>
                    <a:pt x="1054250" y="510389"/>
                    <a:pt x="1239458" y="436306"/>
                    <a:pt x="1226758" y="361164"/>
                  </a:cubicBezTo>
                  <a:cubicBezTo>
                    <a:pt x="1214058" y="286022"/>
                    <a:pt x="1076475" y="215114"/>
                    <a:pt x="985458" y="157964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1" name="Text Box 97"/>
            <p:cNvSpPr txBox="1">
              <a:spLocks noChangeArrowheads="1"/>
            </p:cNvSpPr>
            <p:nvPr/>
          </p:nvSpPr>
          <p:spPr bwMode="auto">
            <a:xfrm>
              <a:off x="7518951" y="578762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13–17 м/с</a:t>
              </a:r>
            </a:p>
          </p:txBody>
        </p:sp>
        <p:sp>
          <p:nvSpPr>
            <p:cNvPr id="226" name="Text Box 97"/>
            <p:cNvSpPr txBox="1">
              <a:spLocks noChangeArrowheads="1"/>
            </p:cNvSpPr>
            <p:nvPr/>
          </p:nvSpPr>
          <p:spPr bwMode="auto">
            <a:xfrm>
              <a:off x="7525553" y="600755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18-25 м/с</a:t>
              </a:r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7133396" y="6230633"/>
              <a:ext cx="199533" cy="130571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rgbClr val="FF0000">
                <a:alpha val="7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8" name="Text Box 97"/>
            <p:cNvSpPr txBox="1">
              <a:spLocks noChangeArrowheads="1"/>
            </p:cNvSpPr>
            <p:nvPr/>
          </p:nvSpPr>
          <p:spPr bwMode="auto">
            <a:xfrm>
              <a:off x="7526066" y="6205139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свыше 25 м/с</a:t>
              </a:r>
            </a:p>
          </p:txBody>
        </p:sp>
        <p:sp>
          <p:nvSpPr>
            <p:cNvPr id="233" name="Text Box 97"/>
            <p:cNvSpPr txBox="1">
              <a:spLocks noChangeArrowheads="1"/>
            </p:cNvSpPr>
            <p:nvPr/>
          </p:nvSpPr>
          <p:spPr bwMode="auto">
            <a:xfrm>
              <a:off x="7511331" y="5038252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количество осадков, мм</a:t>
              </a:r>
            </a:p>
          </p:txBody>
        </p:sp>
        <p:sp>
          <p:nvSpPr>
            <p:cNvPr id="234" name="Text Box 97"/>
            <p:cNvSpPr txBox="1">
              <a:spLocks noChangeArrowheads="1"/>
            </p:cNvSpPr>
            <p:nvPr/>
          </p:nvSpPr>
          <p:spPr bwMode="auto">
            <a:xfrm>
              <a:off x="7511331" y="5166886"/>
              <a:ext cx="1018906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6965654" y="4655180"/>
              <a:ext cx="422408" cy="10453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71" tIns="34286" rIns="68571" bIns="34286" anchor="ctr"/>
            <a:lstStyle/>
            <a:p>
              <a:pPr algn="ctr"/>
              <a:r>
                <a:rPr lang="ru-RU" sz="6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19/330</a:t>
              </a:r>
            </a:p>
          </p:txBody>
        </p:sp>
        <p:sp>
          <p:nvSpPr>
            <p:cNvPr id="236" name="Text Box 97"/>
            <p:cNvSpPr txBox="1">
              <a:spLocks noChangeArrowheads="1"/>
            </p:cNvSpPr>
            <p:nvPr/>
          </p:nvSpPr>
          <p:spPr bwMode="auto">
            <a:xfrm>
              <a:off x="7470662" y="4558668"/>
              <a:ext cx="1440241" cy="234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73" tIns="63988" rIns="127973" bIns="63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6965654" y="4512371"/>
              <a:ext cx="415956" cy="12321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321/20</a:t>
              </a:r>
            </a:p>
          </p:txBody>
        </p:sp>
        <p:sp>
          <p:nvSpPr>
            <p:cNvPr id="238" name="Text Box 97"/>
            <p:cNvSpPr txBox="1">
              <a:spLocks noChangeArrowheads="1"/>
            </p:cNvSpPr>
            <p:nvPr/>
          </p:nvSpPr>
          <p:spPr bwMode="auto">
            <a:xfrm>
              <a:off x="7496091" y="4324967"/>
              <a:ext cx="1788099" cy="185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00" tIns="40101" rIns="80200" bIns="401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689">
                <a:defRPr/>
              </a:pPr>
              <a:r>
                <a:rPr lang="ru-RU" altLang="ru-RU" sz="675" b="0" dirty="0"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239" name="Text Box 97"/>
            <p:cNvSpPr txBox="1">
              <a:spLocks noChangeArrowheads="1"/>
            </p:cNvSpPr>
            <p:nvPr/>
          </p:nvSpPr>
          <p:spPr bwMode="auto">
            <a:xfrm>
              <a:off x="7465612" y="4430540"/>
              <a:ext cx="1702944" cy="234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altLang="ru-RU" sz="675" kern="0" dirty="0">
                  <a:latin typeface="Times New Roman" pitchFamily="18" charset="0"/>
                </a:rPr>
                <a:t>- </a:t>
              </a:r>
              <a:r>
                <a:rPr lang="ru-RU" altLang="ru-RU" sz="675" dirty="0">
                  <a:latin typeface="Times New Roman" panose="02020603050405020304" pitchFamily="18" charset="0"/>
                  <a:cs typeface="Arial" panose="020B0604020202020204" pitchFamily="34" charset="0"/>
                </a:rPr>
                <a:t>протяженность ЛЭП/ТП (шт.)</a:t>
              </a:r>
            </a:p>
          </p:txBody>
        </p:sp>
        <p:sp>
          <p:nvSpPr>
            <p:cNvPr id="240" name="Прямоугольник 239"/>
            <p:cNvSpPr/>
            <p:nvPr/>
          </p:nvSpPr>
          <p:spPr bwMode="auto">
            <a:xfrm>
              <a:off x="7074960" y="5093786"/>
              <a:ext cx="220710" cy="86687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 bwMode="auto">
            <a:xfrm>
              <a:off x="7060796" y="5235255"/>
              <a:ext cx="220710" cy="922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Прямоугольник 241"/>
            <p:cNvSpPr/>
            <p:nvPr/>
          </p:nvSpPr>
          <p:spPr bwMode="auto">
            <a:xfrm>
              <a:off x="7020158" y="4378615"/>
              <a:ext cx="298729" cy="114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Text Box 97"/>
            <p:cNvSpPr txBox="1">
              <a:spLocks noChangeArrowheads="1"/>
            </p:cNvSpPr>
            <p:nvPr/>
          </p:nvSpPr>
          <p:spPr bwMode="auto">
            <a:xfrm>
              <a:off x="7508974" y="4886818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ночная температура воздуха</a:t>
              </a:r>
            </a:p>
          </p:txBody>
        </p:sp>
        <p:sp>
          <p:nvSpPr>
            <p:cNvPr id="132" name="Text Box 97"/>
            <p:cNvSpPr txBox="1">
              <a:spLocks noChangeArrowheads="1"/>
            </p:cNvSpPr>
            <p:nvPr/>
          </p:nvSpPr>
          <p:spPr bwMode="auto">
            <a:xfrm>
              <a:off x="7507095" y="4742364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дневная температура воздуха</a:t>
              </a:r>
            </a:p>
          </p:txBody>
        </p:sp>
      </p:grpSp>
      <p:grpSp>
        <p:nvGrpSpPr>
          <p:cNvPr id="158" name="Группа 157"/>
          <p:cNvGrpSpPr/>
          <p:nvPr/>
        </p:nvGrpSpPr>
        <p:grpSpPr>
          <a:xfrm>
            <a:off x="5242019" y="4433288"/>
            <a:ext cx="1105474" cy="658787"/>
            <a:chOff x="3511906" y="3906963"/>
            <a:chExt cx="1105474" cy="658787"/>
          </a:xfrm>
        </p:grpSpPr>
        <p:sp>
          <p:nvSpPr>
            <p:cNvPr id="160" name="Прямоугольник 159"/>
            <p:cNvSpPr/>
            <p:nvPr/>
          </p:nvSpPr>
          <p:spPr bwMode="auto">
            <a:xfrm>
              <a:off x="3866436" y="4231240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3866436" y="4403859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" name="Прямоугольник 161"/>
            <p:cNvSpPr/>
            <p:nvPr/>
          </p:nvSpPr>
          <p:spPr bwMode="auto">
            <a:xfrm>
              <a:off x="3887634" y="4064833"/>
              <a:ext cx="220710" cy="17261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63" name="Прямоугольник 162"/>
            <p:cNvSpPr/>
            <p:nvPr/>
          </p:nvSpPr>
          <p:spPr bwMode="auto">
            <a:xfrm>
              <a:off x="4113031" y="4067857"/>
              <a:ext cx="220710" cy="16856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Прямоугольник 163"/>
            <p:cNvSpPr/>
            <p:nvPr/>
          </p:nvSpPr>
          <p:spPr bwMode="auto">
            <a:xfrm>
              <a:off x="4315477" y="4068596"/>
              <a:ext cx="298729" cy="1635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56%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" name="Прямоугольник 164"/>
            <p:cNvSpPr/>
            <p:nvPr/>
          </p:nvSpPr>
          <p:spPr bwMode="auto">
            <a:xfrm>
              <a:off x="3540729" y="4064703"/>
              <a:ext cx="341457" cy="171719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" name="Text Box 182"/>
            <p:cNvSpPr txBox="1">
              <a:spLocks noChangeArrowheads="1"/>
            </p:cNvSpPr>
            <p:nvPr/>
          </p:nvSpPr>
          <p:spPr bwMode="auto">
            <a:xfrm>
              <a:off x="3511906" y="3906963"/>
              <a:ext cx="1105474" cy="168326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Мостовский район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-36924" y="5246365"/>
            <a:ext cx="2627932" cy="27699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/>
              <a:t>ГО Новороссийск</a:t>
            </a:r>
            <a:endParaRPr lang="ru-RU" altLang="ru-RU" sz="12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3559258" y="5162306"/>
            <a:ext cx="1408394" cy="668148"/>
            <a:chOff x="2688842" y="5185259"/>
            <a:chExt cx="1408394" cy="668148"/>
          </a:xfrm>
        </p:grpSpPr>
        <p:sp>
          <p:nvSpPr>
            <p:cNvPr id="83" name="Text Box 182"/>
            <p:cNvSpPr txBox="1">
              <a:spLocks noChangeArrowheads="1"/>
            </p:cNvSpPr>
            <p:nvPr/>
          </p:nvSpPr>
          <p:spPr bwMode="auto">
            <a:xfrm>
              <a:off x="2688842" y="5185259"/>
              <a:ext cx="140839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05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altLang="ru-RU" sz="800" dirty="0">
                  <a:solidFill>
                    <a:schemeClr val="tx1"/>
                  </a:solidFill>
                </a:rPr>
                <a:t>Туапсинский район</a:t>
              </a:r>
            </a:p>
          </p:txBody>
        </p:sp>
        <p:sp>
          <p:nvSpPr>
            <p:cNvPr id="86" name="Прямоугольник 85"/>
            <p:cNvSpPr/>
            <p:nvPr/>
          </p:nvSpPr>
          <p:spPr bwMode="auto">
            <a:xfrm>
              <a:off x="3345324" y="5518897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349308" y="5691516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Прямоугольник 87"/>
            <p:cNvSpPr/>
            <p:nvPr/>
          </p:nvSpPr>
          <p:spPr bwMode="auto">
            <a:xfrm>
              <a:off x="3345325" y="5343234"/>
              <a:ext cx="220710" cy="17261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Прямоугольник 88"/>
            <p:cNvSpPr/>
            <p:nvPr/>
          </p:nvSpPr>
          <p:spPr bwMode="auto">
            <a:xfrm>
              <a:off x="3573655" y="5347046"/>
              <a:ext cx="220710" cy="1726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Прямоугольник 89"/>
            <p:cNvSpPr/>
            <p:nvPr/>
          </p:nvSpPr>
          <p:spPr bwMode="auto">
            <a:xfrm>
              <a:off x="3794365" y="5347179"/>
              <a:ext cx="298729" cy="1726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83%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" name="Прямоугольник 141"/>
            <p:cNvSpPr/>
            <p:nvPr/>
          </p:nvSpPr>
          <p:spPr bwMode="auto">
            <a:xfrm>
              <a:off x="2989859" y="5344876"/>
              <a:ext cx="350376" cy="174921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9" name="Прямоугольник 128"/>
          <p:cNvSpPr/>
          <p:nvPr/>
        </p:nvSpPr>
        <p:spPr bwMode="auto">
          <a:xfrm>
            <a:off x="7029873" y="5309067"/>
            <a:ext cx="314599" cy="9748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 bwMode="auto">
          <a:xfrm>
            <a:off x="7026121" y="5162306"/>
            <a:ext cx="303046" cy="117350"/>
          </a:xfrm>
          <a:prstGeom prst="rect">
            <a:avLst/>
          </a:prstGeom>
          <a:solidFill>
            <a:srgbClr val="4ADFE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196209" y="3179327"/>
            <a:ext cx="1556088" cy="660137"/>
            <a:chOff x="1448585" y="2657243"/>
            <a:chExt cx="1556088" cy="660137"/>
          </a:xfrm>
        </p:grpSpPr>
        <p:sp>
          <p:nvSpPr>
            <p:cNvPr id="104" name="Прямоугольник 103"/>
            <p:cNvSpPr/>
            <p:nvPr/>
          </p:nvSpPr>
          <p:spPr bwMode="auto">
            <a:xfrm>
              <a:off x="2432408" y="2811019"/>
              <a:ext cx="241129" cy="1726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Text Box 182"/>
            <p:cNvSpPr txBox="1">
              <a:spLocks noChangeArrowheads="1"/>
            </p:cNvSpPr>
            <p:nvPr/>
          </p:nvSpPr>
          <p:spPr bwMode="auto">
            <a:xfrm>
              <a:off x="1448585" y="2657243"/>
              <a:ext cx="1556088" cy="155387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Приморско-Ахтарский район</a:t>
              </a:r>
            </a:p>
          </p:txBody>
        </p:sp>
        <p:sp>
          <p:nvSpPr>
            <p:cNvPr id="101" name="Прямоугольник 100"/>
            <p:cNvSpPr/>
            <p:nvPr/>
          </p:nvSpPr>
          <p:spPr bwMode="auto">
            <a:xfrm>
              <a:off x="2182952" y="2974403"/>
              <a:ext cx="81694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15562/156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2182953" y="3155489"/>
              <a:ext cx="81695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14896/58334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 bwMode="auto">
            <a:xfrm>
              <a:off x="2673537" y="2811152"/>
              <a:ext cx="326366" cy="1726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84%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" name="Прямоугольник 144"/>
            <p:cNvSpPr/>
            <p:nvPr/>
          </p:nvSpPr>
          <p:spPr bwMode="auto">
            <a:xfrm>
              <a:off x="1836206" y="2812630"/>
              <a:ext cx="342585" cy="153812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Прямоугольник 122"/>
            <p:cNvSpPr/>
            <p:nvPr/>
          </p:nvSpPr>
          <p:spPr bwMode="auto">
            <a:xfrm>
              <a:off x="2185527" y="2813031"/>
              <a:ext cx="252307" cy="15711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594095" y="5833183"/>
            <a:ext cx="1065288" cy="631688"/>
            <a:chOff x="3684871" y="5756954"/>
            <a:chExt cx="1065288" cy="631688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3684871" y="5756954"/>
              <a:ext cx="1065288" cy="631688"/>
              <a:chOff x="4189184" y="5994286"/>
              <a:chExt cx="1065288" cy="631688"/>
            </a:xfrm>
          </p:grpSpPr>
          <p:sp>
            <p:nvSpPr>
              <p:cNvPr id="84" name="Text Box 182"/>
              <p:cNvSpPr txBox="1">
                <a:spLocks noChangeArrowheads="1"/>
              </p:cNvSpPr>
              <p:nvPr/>
            </p:nvSpPr>
            <p:spPr bwMode="auto">
              <a:xfrm>
                <a:off x="4189184" y="5994286"/>
                <a:ext cx="1065288" cy="143689"/>
              </a:xfrm>
              <a:prstGeom prst="rect">
                <a:avLst/>
              </a:prstGeom>
              <a:solidFill>
                <a:srgbClr val="FFC000">
                  <a:alpha val="75000"/>
                </a:srgbClr>
              </a:solidFill>
              <a:ln>
                <a:solidFill>
                  <a:schemeClr val="tx1"/>
                </a:solidFill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ctr">
                  <a:defRPr sz="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altLang="ru-RU" dirty="0"/>
                  <a:t>ГО Сочи</a:t>
                </a:r>
              </a:p>
            </p:txBody>
          </p:sp>
          <p:sp>
            <p:nvSpPr>
              <p:cNvPr id="111" name="Прямоугольник 110"/>
              <p:cNvSpPr/>
              <p:nvPr/>
            </p:nvSpPr>
            <p:spPr bwMode="auto">
              <a:xfrm>
                <a:off x="4502657" y="6309052"/>
                <a:ext cx="747769" cy="17261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7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984/1336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4502657" y="6481672"/>
                <a:ext cx="747770" cy="144302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91434" tIns="45717" rIns="91434" bIns="45717" anchor="ctr"/>
              <a:lstStyle/>
              <a:p>
                <a:pPr algn="ctr"/>
                <a:r>
                  <a:rPr lang="ru-RU" sz="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50362/497806</a:t>
                </a:r>
                <a:endParaRPr lang="ru-RU" sz="650" kern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Прямоугольник 112"/>
              <p:cNvSpPr/>
              <p:nvPr/>
            </p:nvSpPr>
            <p:spPr bwMode="auto">
              <a:xfrm>
                <a:off x="4518049" y="6134447"/>
                <a:ext cx="220710" cy="172619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Прямоугольник 113"/>
              <p:cNvSpPr/>
              <p:nvPr/>
            </p:nvSpPr>
            <p:spPr bwMode="auto">
              <a:xfrm>
                <a:off x="4722520" y="6137093"/>
                <a:ext cx="229177" cy="17219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162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Прямоугольник 114"/>
              <p:cNvSpPr/>
              <p:nvPr/>
            </p:nvSpPr>
            <p:spPr bwMode="auto">
              <a:xfrm>
                <a:off x="4951698" y="6136276"/>
                <a:ext cx="298729" cy="1726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7" name="Прямоугольник 126"/>
            <p:cNvSpPr/>
            <p:nvPr/>
          </p:nvSpPr>
          <p:spPr bwMode="auto">
            <a:xfrm>
              <a:off x="3704023" y="5896315"/>
              <a:ext cx="305196" cy="166012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6246510" y="674645"/>
            <a:ext cx="2885452" cy="369330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/>
              <a:t>Прогноз порывов ветра, м/с</a:t>
            </a:r>
          </a:p>
          <a:p>
            <a:r>
              <a:rPr lang="ru-RU" sz="900" dirty="0" smtClean="0"/>
              <a:t>на 18.00 </a:t>
            </a:r>
            <a:r>
              <a:rPr lang="ru-RU" sz="900" dirty="0" smtClean="0"/>
              <a:t>19.11.2022</a:t>
            </a:r>
            <a:endParaRPr lang="ru-RU" sz="900" dirty="0"/>
          </a:p>
        </p:txBody>
      </p:sp>
      <p:pic>
        <p:nvPicPr>
          <p:cNvPr id="5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3" r="7945"/>
          <a:stretch/>
        </p:blipFill>
        <p:spPr bwMode="auto">
          <a:xfrm>
            <a:off x="8931205" y="1048243"/>
            <a:ext cx="200757" cy="17141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 descr="F:\ветер 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510" y="1028886"/>
            <a:ext cx="2689791" cy="17339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:\новорос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07" y="5475444"/>
            <a:ext cx="2589821" cy="13749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6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давлени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649130"/>
            <a:ext cx="9163050" cy="620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27070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МЕТЕООБСТАНОВКЕ</a:t>
            </a:r>
          </a:p>
          <a:p>
            <a:r>
              <a:rPr lang="ru-RU" sz="1200" dirty="0"/>
              <a:t>НА ТЕРРИТОРИИ </a:t>
            </a:r>
            <a:r>
              <a:rPr lang="ru-RU" sz="1200" dirty="0" smtClean="0"/>
              <a:t> КРАСНОДАРСКОГО  КРАЯ</a:t>
            </a:r>
            <a:endParaRPr lang="ru-RU" sz="1200" dirty="0"/>
          </a:p>
          <a:p>
            <a:r>
              <a:rPr lang="ru-RU" sz="1200" dirty="0"/>
              <a:t>(использовались данные, представленные в информационном ресурсе погоды </a:t>
            </a:r>
            <a:r>
              <a:rPr lang="en-US" sz="1200" dirty="0"/>
              <a:t>Windy)</a:t>
            </a:r>
            <a:endParaRPr lang="ru-RU" sz="1200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428476" y="3710497"/>
            <a:ext cx="1049080" cy="275078"/>
          </a:xfrm>
          <a:prstGeom prst="rect">
            <a:avLst/>
          </a:prstGeom>
          <a:solidFill>
            <a:srgbClr val="4ADFE6">
              <a:alpha val="76000"/>
            </a:srgbClr>
          </a:solidFill>
          <a:ln w="6350"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/>
              <a:t>Черное море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5352241" y="3381674"/>
            <a:ext cx="507952" cy="141887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Сочи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5012920" y="2939712"/>
            <a:ext cx="678643" cy="15901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Краснодар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104744" y="2039031"/>
            <a:ext cx="903372" cy="15901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Ростов-на-Дону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26525" y="6311799"/>
            <a:ext cx="1703916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Область высокого давления </a:t>
            </a:r>
            <a:r>
              <a:rPr lang="en-US" dirty="0" smtClean="0"/>
              <a:t>H</a:t>
            </a:r>
            <a:endParaRPr lang="ru-RU" dirty="0"/>
          </a:p>
        </p:txBody>
      </p:sp>
      <p:sp>
        <p:nvSpPr>
          <p:cNvPr id="33" name="Полилиния 32"/>
          <p:cNvSpPr/>
          <p:nvPr/>
        </p:nvSpPr>
        <p:spPr>
          <a:xfrm rot="10800000" flipV="1">
            <a:off x="510845" y="5904605"/>
            <a:ext cx="318363" cy="52277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chemeClr val="accent5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олилиния 35"/>
          <p:cNvSpPr/>
          <p:nvPr/>
        </p:nvSpPr>
        <p:spPr>
          <a:xfrm rot="13363572" flipV="1">
            <a:off x="7999564" y="5274702"/>
            <a:ext cx="623714" cy="292456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олилиния 37"/>
          <p:cNvSpPr/>
          <p:nvPr/>
        </p:nvSpPr>
        <p:spPr>
          <a:xfrm rot="4909019" flipV="1">
            <a:off x="5157859" y="1433887"/>
            <a:ext cx="454293" cy="38164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 20"/>
          <p:cNvSpPr/>
          <p:nvPr/>
        </p:nvSpPr>
        <p:spPr>
          <a:xfrm rot="17099157" flipV="1">
            <a:off x="7371170" y="4549687"/>
            <a:ext cx="623714" cy="292456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олилиния 19"/>
          <p:cNvSpPr/>
          <p:nvPr/>
        </p:nvSpPr>
        <p:spPr>
          <a:xfrm rot="16200000" flipV="1">
            <a:off x="7636467" y="2060493"/>
            <a:ext cx="536912" cy="558194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олилиния 21"/>
          <p:cNvSpPr/>
          <p:nvPr/>
        </p:nvSpPr>
        <p:spPr>
          <a:xfrm rot="2213422" flipV="1">
            <a:off x="8081461" y="3815929"/>
            <a:ext cx="536912" cy="506744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69645" y="3496593"/>
            <a:ext cx="1519126" cy="461663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Область низкого давления </a:t>
            </a:r>
            <a:r>
              <a:rPr lang="en-US" dirty="0" smtClean="0"/>
              <a:t>L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459462" y="1304656"/>
            <a:ext cx="1703916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Область высокого давления </a:t>
            </a:r>
            <a:r>
              <a:rPr lang="en-US" dirty="0" smtClean="0"/>
              <a:t>H</a:t>
            </a:r>
            <a:endParaRPr lang="ru-RU" dirty="0"/>
          </a:p>
        </p:txBody>
      </p:sp>
      <p:sp>
        <p:nvSpPr>
          <p:cNvPr id="30" name="Полилиния 29"/>
          <p:cNvSpPr/>
          <p:nvPr/>
        </p:nvSpPr>
        <p:spPr>
          <a:xfrm rot="6001854" flipH="1">
            <a:off x="2077417" y="1053527"/>
            <a:ext cx="514280" cy="50225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chemeClr val="accent5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олилиния 30"/>
          <p:cNvSpPr/>
          <p:nvPr/>
        </p:nvSpPr>
        <p:spPr>
          <a:xfrm rot="11996872" flipV="1">
            <a:off x="3370052" y="3191230"/>
            <a:ext cx="318363" cy="52277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chemeClr val="accent5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олилиния 34"/>
          <p:cNvSpPr/>
          <p:nvPr/>
        </p:nvSpPr>
        <p:spPr>
          <a:xfrm rot="16889069" flipH="1">
            <a:off x="3695875" y="1675575"/>
            <a:ext cx="514280" cy="50225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chemeClr val="accent5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олилиния 27"/>
          <p:cNvSpPr/>
          <p:nvPr/>
        </p:nvSpPr>
        <p:spPr>
          <a:xfrm rot="7308371" flipV="1">
            <a:off x="4785774" y="4978112"/>
            <a:ext cx="454293" cy="38164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олилиния 36"/>
          <p:cNvSpPr/>
          <p:nvPr/>
        </p:nvSpPr>
        <p:spPr>
          <a:xfrm rot="8848208" flipV="1">
            <a:off x="3270821" y="6165571"/>
            <a:ext cx="623714" cy="292456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26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17000" r="7917" b="5000"/>
          <a:stretch/>
        </p:blipFill>
        <p:spPr bwMode="auto">
          <a:xfrm>
            <a:off x="-6352" y="0"/>
            <a:ext cx="91503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9257" y="860961"/>
            <a:ext cx="5769763" cy="910689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сильного ветра с порывами прогнозируется возникновение чрезвычайных ситуаций (происшествий), связанных с нарушением условий жизнедеятельности населения, повреждением (обрывом) ЛЭП и линий связи, нарушениями в системе ЖКХ.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5703"/>
            <a:ext cx="9144000" cy="6696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ПРОВЕДЕНИЕ РАСЧЕТОВ ДЛЯ ОРГАНИЗАЦИИ НОРМАЛЬНЫХ УСЛОВИЙ </a:t>
            </a:r>
          </a:p>
          <a:p>
            <a:r>
              <a:rPr lang="ru-RU" dirty="0"/>
              <a:t>ЖИЗНЕДЕЯТЕЛЬНОСТИ НАСЕЛЕНИЯ</a:t>
            </a:r>
          </a:p>
          <a:p>
            <a:r>
              <a:rPr lang="ru-RU" dirty="0"/>
              <a:t>(с использованием программно-расчетных комплексов)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43462" y="187876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питьевой воды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водообеспечения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человека в сутки при малой физической активности (с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энергозатратами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5,0-105 Дж/ч (120 ккал/ч)) для различных видов водопотребления и режимов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водообеспечения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0003" y="443872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Вывод: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трехразового подвоза воды (одна автоцистерна будет  подвозить воду 3 раза в день по 4 000 л) необходимо привлечь 7 автоцистерн водоизмещением    4 000 л для обеспечения питьевой водой и 14 автоцистерн для обеспечения водой для приготовления пищи и умывания.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="" xmlns:a16="http://schemas.microsoft.com/office/drawing/2014/main" id="{B08D1396-4F65-4736-A42C-664F28640426}"/>
                  </a:ext>
                </a:extLst>
              </p:cNvPr>
              <p:cNvSpPr/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solidFill>
                <a:srgbClr val="00B0F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𝑁𝐴𝑛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𝑛𝐴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+5.5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,6</m:t>
                      </m:r>
                    </m:oMath>
                  </m:oMathPara>
                </a14:m>
                <a:endParaRPr lang="ru-RU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8D1396-4F65-4736-A42C-664F2864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9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=""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8" y="637635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=""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9"/>
            <a:ext cx="9151479" cy="68837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ВЕТРУ НА ТЕРРИТОРИИ КРАСНОДАРСКОГО 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102885"/>
            <a:ext cx="7063212" cy="3831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Довести прогноз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Провести, при необходимости (в соответствии с прогнозной информацией), заседания комиссии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и ликвидации чрезвычайных ситуаций и обеспечению пожарной безопасности по вопросам предупреждения возможных чрезвычайных ситуаций (происшествий), обусловленных неблагоприятным прогнозом,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введением режима 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Поддерживать в постоянной готовности системы оповещения населения, при необходимости провести оповещение населения о возможном возникновении ЧС и 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Проверить готовность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(происшествия);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Поддерживать на необходимом уровне запасы материальных и финансовых ресурсов для ликвидации чрезвычайных ситуаций;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Усилить контроль за регистрацией групп туристов, направляющихся в горные районы, и обеспечить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Организовать подготовительные работы по проведению эвакуации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Другие мероприятия с учетом особенностей территории, прогнозной информации и складывающейся оперативной обстановки.</a:t>
            </a: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859315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1578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562960</TotalTime>
  <Words>996</Words>
  <Application>Microsoft Office PowerPoint</Application>
  <PresentationFormat>Экран (4:3)</PresentationFormat>
  <Paragraphs>302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ARM_9</cp:lastModifiedBy>
  <cp:revision>27605</cp:revision>
  <cp:lastPrinted>2022-10-25T13:04:18Z</cp:lastPrinted>
  <dcterms:created xsi:type="dcterms:W3CDTF">2014-09-08T13:21:12Z</dcterms:created>
  <dcterms:modified xsi:type="dcterms:W3CDTF">2022-11-18T14:02:07Z</dcterms:modified>
</cp:coreProperties>
</file>