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8"/>
  </p:notesMasterIdLst>
  <p:handoutMasterIdLst>
    <p:handoutMasterId r:id="rId9"/>
  </p:handoutMasterIdLst>
  <p:sldIdLst>
    <p:sldId id="8046" r:id="rId2"/>
    <p:sldId id="8070" r:id="rId3"/>
    <p:sldId id="8052" r:id="rId4"/>
    <p:sldId id="8074" r:id="rId5"/>
    <p:sldId id="8066" r:id="rId6"/>
    <p:sldId id="8067" r:id="rId7"/>
  </p:sldIdLst>
  <p:sldSz cx="9144000" cy="6858000" type="screen4x3"/>
  <p:notesSz cx="9939338" cy="6807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046"/>
            <p14:sldId id="8070"/>
            <p14:sldId id="8052"/>
            <p14:sldId id="8074"/>
            <p14:sldId id="8066"/>
            <p14:sldId id="8067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/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  <a:srgbClr val="181DF8"/>
    <a:srgbClr val="EE1AD0"/>
    <a:srgbClr val="3DF353"/>
    <a:srgbClr val="EFF4ED"/>
    <a:srgbClr val="4ADFE6"/>
    <a:srgbClr val="563BF5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22" autoAdjust="0"/>
    <p:restoredTop sz="99886" autoAdjust="0"/>
  </p:normalViewPr>
  <p:slideViewPr>
    <p:cSldViewPr snapToGrid="0">
      <p:cViewPr varScale="1">
        <p:scale>
          <a:sx n="113" d="100"/>
          <a:sy n="113" d="100"/>
        </p:scale>
        <p:origin x="-1806" y="-102"/>
      </p:cViewPr>
      <p:guideLst>
        <p:guide orient="horz" pos="4320"/>
        <p:guide pos="3628"/>
        <p:guide pos="2721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8" y="150"/>
            <a:ext cx="4307343" cy="340994"/>
          </a:xfrm>
          <a:prstGeom prst="rect">
            <a:avLst/>
          </a:prstGeom>
        </p:spPr>
        <p:txBody>
          <a:bodyPr vert="horz" lIns="88076" tIns="44032" rIns="88076" bIns="44032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914" y="150"/>
            <a:ext cx="4307343" cy="340994"/>
          </a:xfrm>
          <a:prstGeom prst="rect">
            <a:avLst/>
          </a:prstGeom>
        </p:spPr>
        <p:txBody>
          <a:bodyPr vert="horz" lIns="88076" tIns="44032" rIns="88076" bIns="44032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25.12.2022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8" y="6466234"/>
            <a:ext cx="4307343" cy="340992"/>
          </a:xfrm>
          <a:prstGeom prst="rect">
            <a:avLst/>
          </a:prstGeom>
        </p:spPr>
        <p:txBody>
          <a:bodyPr vert="horz" lIns="88076" tIns="44032" rIns="88076" bIns="44032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914" y="6466234"/>
            <a:ext cx="4307343" cy="340992"/>
          </a:xfrm>
          <a:prstGeom prst="rect">
            <a:avLst/>
          </a:prstGeom>
        </p:spPr>
        <p:txBody>
          <a:bodyPr vert="horz" lIns="88076" tIns="44032" rIns="88076" bIns="44032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52"/>
            <a:ext cx="4307045" cy="341543"/>
          </a:xfrm>
          <a:prstGeom prst="rect">
            <a:avLst/>
          </a:prstGeom>
        </p:spPr>
        <p:txBody>
          <a:bodyPr vert="horz" lIns="95369" tIns="47683" rIns="95369" bIns="4768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138" y="52"/>
            <a:ext cx="4307045" cy="341543"/>
          </a:xfrm>
          <a:prstGeom prst="rect">
            <a:avLst/>
          </a:prstGeom>
        </p:spPr>
        <p:txBody>
          <a:bodyPr vert="horz" lIns="95369" tIns="47683" rIns="95369" bIns="4768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25.12.2022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69" tIns="47683" rIns="95369" bIns="4768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084" y="3275987"/>
            <a:ext cx="7951469" cy="2680335"/>
          </a:xfrm>
          <a:prstGeom prst="rect">
            <a:avLst/>
          </a:prstGeom>
        </p:spPr>
        <p:txBody>
          <a:bodyPr vert="horz" lIns="95369" tIns="47683" rIns="95369" bIns="4768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6" y="6465791"/>
            <a:ext cx="4307045" cy="341541"/>
          </a:xfrm>
          <a:prstGeom prst="rect">
            <a:avLst/>
          </a:prstGeom>
        </p:spPr>
        <p:txBody>
          <a:bodyPr vert="horz" lIns="95369" tIns="47683" rIns="95369" bIns="4768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138" y="6465791"/>
            <a:ext cx="4307045" cy="341541"/>
          </a:xfrm>
          <a:prstGeom prst="rect">
            <a:avLst/>
          </a:prstGeom>
        </p:spPr>
        <p:txBody>
          <a:bodyPr vert="horz" lIns="95369" tIns="47683" rIns="95369" bIns="4768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29992" y="6465659"/>
            <a:ext cx="4307046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4" tIns="45701" rIns="91404" bIns="45701"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3600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935" y="3234604"/>
            <a:ext cx="7953772" cy="3064421"/>
          </a:xfrm>
          <a:noFill/>
          <a:ln/>
        </p:spPr>
        <p:txBody>
          <a:bodyPr lIns="91429" tIns="45714" rIns="91429" bIns="4571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25.12.2022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25.12.2022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25.12.2022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7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7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25.12.2022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25.12.2022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25.12.2022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25.12.2022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25.12.2022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25.12.2022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25.12.2022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25.12.2022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25.12.2022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9525" y="2610070"/>
            <a:ext cx="9144000" cy="1040473"/>
          </a:xfrm>
          <a:prstGeom prst="rect">
            <a:avLst/>
          </a:prstGeom>
          <a:noFill/>
          <a:ln>
            <a:noFill/>
          </a:ln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ОБСТАНОВКИ В СООТВЕТСТВИИ </a:t>
            </a:r>
            <a:br>
              <a:rPr lang="ru-RU" altLang="ru-RU" sz="2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С ПРОГНОЗОМ 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2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0" y="4221088"/>
            <a:ext cx="653263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0" y="4221088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4" y="4221090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6" y="4221088"/>
            <a:ext cx="460088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5" y="4221088"/>
            <a:ext cx="43550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90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8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8"/>
            <a:ext cx="441238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5" y="4221088"/>
            <a:ext cx="439452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6" y="4221090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8"/>
            <a:ext cx="309178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1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0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90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6" y="4221090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54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7" y="4962454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1" y="4962454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4" y="4962454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2" y="4962452"/>
            <a:ext cx="45588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6" y="4962982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1"/>
            <a:ext cx="444814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30"/>
            <a:ext cx="452588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4" y="4961930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32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19" y="4961930"/>
            <a:ext cx="451576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7" y="4978372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4961932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2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305590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459250" y="536534"/>
            <a:ext cx="8687338" cy="63141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" name="Freeform 246"/>
          <p:cNvSpPr>
            <a:spLocks noEditPoints="1"/>
          </p:cNvSpPr>
          <p:nvPr/>
        </p:nvSpPr>
        <p:spPr bwMode="auto">
          <a:xfrm rot="21334256">
            <a:off x="1908627" y="3889332"/>
            <a:ext cx="847695" cy="721380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57" name="Freeform 281"/>
          <p:cNvSpPr>
            <a:spLocks noEditPoints="1"/>
          </p:cNvSpPr>
          <p:nvPr/>
        </p:nvSpPr>
        <p:spPr bwMode="auto">
          <a:xfrm rot="21334256">
            <a:off x="1485259" y="3440559"/>
            <a:ext cx="1308841" cy="612429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7588"/>
            <a:ext cx="1968749" cy="20152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7" y="2661144"/>
            <a:ext cx="1969966" cy="21695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" y="637393"/>
            <a:ext cx="1968190" cy="20152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22" name="Freeform 248"/>
          <p:cNvSpPr>
            <a:spLocks/>
          </p:cNvSpPr>
          <p:nvPr/>
        </p:nvSpPr>
        <p:spPr bwMode="auto">
          <a:xfrm rot="21334256">
            <a:off x="5911010" y="2146995"/>
            <a:ext cx="867698" cy="975594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pic>
        <p:nvPicPr>
          <p:cNvPr id="231" name="Рисунок 2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99" y="-12274"/>
            <a:ext cx="732698" cy="747277"/>
          </a:xfrm>
          <a:prstGeom prst="rect">
            <a:avLst/>
          </a:prstGeom>
        </p:spPr>
      </p:pic>
      <p:sp>
        <p:nvSpPr>
          <p:cNvPr id="238" name="Прямоугольник 237">
            <a:extLst>
              <a:ext uri="{FF2B5EF4-FFF2-40B4-BE49-F238E27FC236}">
                <a16:creationId xmlns="" xmlns:a16="http://schemas.microsoft.com/office/drawing/2014/main" id="{EA3C8896-D8B8-4FB7-AFBE-621C6FE35954}"/>
              </a:ext>
            </a:extLst>
          </p:cNvPr>
          <p:cNvSpPr/>
          <p:nvPr/>
        </p:nvSpPr>
        <p:spPr>
          <a:xfrm>
            <a:off x="0" y="0"/>
            <a:ext cx="9143182" cy="628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МЕТЕОРОЛОГИЧЕСКАЯ </a:t>
            </a:r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</a:t>
            </a:r>
            <a:endParaRPr lang="ru-RU" sz="9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КРАСНОДАРСКОГО КРАЯ </a:t>
            </a:r>
          </a:p>
        </p:txBody>
      </p:sp>
      <p:sp>
        <p:nvSpPr>
          <p:cNvPr id="357" name="Полилиния 356"/>
          <p:cNvSpPr>
            <a:spLocks/>
          </p:cNvSpPr>
          <p:nvPr/>
        </p:nvSpPr>
        <p:spPr bwMode="auto">
          <a:xfrm rot="21334256">
            <a:off x="3568281" y="4013769"/>
            <a:ext cx="769707" cy="949181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2" name="Полилиния 371"/>
          <p:cNvSpPr>
            <a:spLocks/>
          </p:cNvSpPr>
          <p:nvPr/>
        </p:nvSpPr>
        <p:spPr bwMode="auto">
          <a:xfrm rot="21334256">
            <a:off x="3924899" y="3830144"/>
            <a:ext cx="769707" cy="399481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4" name="Freeform 245"/>
          <p:cNvSpPr>
            <a:spLocks/>
          </p:cNvSpPr>
          <p:nvPr/>
        </p:nvSpPr>
        <p:spPr bwMode="auto">
          <a:xfrm rot="21334256">
            <a:off x="3102037" y="3886481"/>
            <a:ext cx="740885" cy="949181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00" name="Freeform 247"/>
          <p:cNvSpPr>
            <a:spLocks/>
          </p:cNvSpPr>
          <p:nvPr/>
        </p:nvSpPr>
        <p:spPr bwMode="auto">
          <a:xfrm rot="21334256">
            <a:off x="4584788" y="4700523"/>
            <a:ext cx="984102" cy="1169158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3" name="Freeform 249"/>
          <p:cNvSpPr>
            <a:spLocks/>
          </p:cNvSpPr>
          <p:nvPr/>
        </p:nvSpPr>
        <p:spPr bwMode="auto">
          <a:xfrm rot="21334256">
            <a:off x="4819312" y="4027281"/>
            <a:ext cx="625598" cy="914516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4" name="Freeform 250"/>
          <p:cNvSpPr>
            <a:spLocks/>
          </p:cNvSpPr>
          <p:nvPr/>
        </p:nvSpPr>
        <p:spPr bwMode="auto">
          <a:xfrm rot="21334256">
            <a:off x="3757451" y="2599821"/>
            <a:ext cx="1042665" cy="491922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5" name="Freeform 251"/>
          <p:cNvSpPr>
            <a:spLocks/>
          </p:cNvSpPr>
          <p:nvPr/>
        </p:nvSpPr>
        <p:spPr bwMode="auto">
          <a:xfrm rot="21334256">
            <a:off x="4803709" y="2757871"/>
            <a:ext cx="717150" cy="769249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6" name="Freeform 252"/>
          <p:cNvSpPr>
            <a:spLocks/>
          </p:cNvSpPr>
          <p:nvPr/>
        </p:nvSpPr>
        <p:spPr bwMode="auto">
          <a:xfrm rot="21334256">
            <a:off x="5631484" y="3497406"/>
            <a:ext cx="912120" cy="589320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7" name="Freeform 253"/>
          <p:cNvSpPr>
            <a:spLocks/>
          </p:cNvSpPr>
          <p:nvPr/>
        </p:nvSpPr>
        <p:spPr bwMode="auto">
          <a:xfrm rot="21334256">
            <a:off x="3874719" y="3500810"/>
            <a:ext cx="964675" cy="576113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8" name="Freeform 254"/>
          <p:cNvSpPr>
            <a:spLocks noEditPoints="1"/>
          </p:cNvSpPr>
          <p:nvPr/>
        </p:nvSpPr>
        <p:spPr bwMode="auto">
          <a:xfrm rot="21334256">
            <a:off x="2731910" y="1285327"/>
            <a:ext cx="1063323" cy="1166011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9" name="Freeform 255"/>
          <p:cNvSpPr>
            <a:spLocks noEditPoints="1"/>
          </p:cNvSpPr>
          <p:nvPr/>
        </p:nvSpPr>
        <p:spPr bwMode="auto">
          <a:xfrm rot="21334256">
            <a:off x="5622581" y="3103377"/>
            <a:ext cx="835827" cy="505129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30" name="Freeform 256"/>
          <p:cNvSpPr>
            <a:spLocks/>
          </p:cNvSpPr>
          <p:nvPr/>
        </p:nvSpPr>
        <p:spPr bwMode="auto">
          <a:xfrm rot="21334256">
            <a:off x="3075737" y="2933201"/>
            <a:ext cx="1017234" cy="850136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35" name="Freeform 257"/>
          <p:cNvSpPr>
            <a:spLocks/>
          </p:cNvSpPr>
          <p:nvPr/>
        </p:nvSpPr>
        <p:spPr bwMode="auto">
          <a:xfrm rot="21334256">
            <a:off x="3676840" y="1993227"/>
            <a:ext cx="1100308" cy="853437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36" name="Freeform 258"/>
          <p:cNvSpPr>
            <a:spLocks/>
          </p:cNvSpPr>
          <p:nvPr/>
        </p:nvSpPr>
        <p:spPr bwMode="auto">
          <a:xfrm rot="21334256">
            <a:off x="4379650" y="2924702"/>
            <a:ext cx="622209" cy="782455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37" name="Freeform 259"/>
          <p:cNvSpPr>
            <a:spLocks/>
          </p:cNvSpPr>
          <p:nvPr/>
        </p:nvSpPr>
        <p:spPr bwMode="auto">
          <a:xfrm rot="21334256">
            <a:off x="3174305" y="3227413"/>
            <a:ext cx="835827" cy="884802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38" name="Freeform 260"/>
          <p:cNvSpPr>
            <a:spLocks/>
          </p:cNvSpPr>
          <p:nvPr/>
        </p:nvSpPr>
        <p:spPr bwMode="auto">
          <a:xfrm rot="21334256">
            <a:off x="4926371" y="1704094"/>
            <a:ext cx="849390" cy="609129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39" name="Freeform 261"/>
          <p:cNvSpPr>
            <a:spLocks/>
          </p:cNvSpPr>
          <p:nvPr/>
        </p:nvSpPr>
        <p:spPr bwMode="auto">
          <a:xfrm rot="21334256">
            <a:off x="2563824" y="3864482"/>
            <a:ext cx="866344" cy="721378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40" name="Freeform 262"/>
          <p:cNvSpPr>
            <a:spLocks/>
          </p:cNvSpPr>
          <p:nvPr/>
        </p:nvSpPr>
        <p:spPr bwMode="auto">
          <a:xfrm rot="21334256">
            <a:off x="5495617" y="3809237"/>
            <a:ext cx="1025711" cy="833628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41" name="Freeform 263"/>
          <p:cNvSpPr>
            <a:spLocks/>
          </p:cNvSpPr>
          <p:nvPr/>
        </p:nvSpPr>
        <p:spPr bwMode="auto">
          <a:xfrm rot="21334256">
            <a:off x="4483093" y="1342075"/>
            <a:ext cx="988413" cy="802265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42" name="Freeform 264"/>
          <p:cNvSpPr>
            <a:spLocks noEditPoints="1"/>
          </p:cNvSpPr>
          <p:nvPr/>
        </p:nvSpPr>
        <p:spPr bwMode="auto">
          <a:xfrm rot="21334256">
            <a:off x="6171362" y="4469247"/>
            <a:ext cx="612035" cy="1110955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43" name="Freeform 265"/>
          <p:cNvSpPr>
            <a:spLocks noEditPoints="1"/>
          </p:cNvSpPr>
          <p:nvPr/>
        </p:nvSpPr>
        <p:spPr bwMode="auto">
          <a:xfrm rot="21334256">
            <a:off x="4307220" y="1918567"/>
            <a:ext cx="747666" cy="714775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44" name="Freeform 266"/>
          <p:cNvSpPr>
            <a:spLocks/>
          </p:cNvSpPr>
          <p:nvPr/>
        </p:nvSpPr>
        <p:spPr bwMode="auto">
          <a:xfrm rot="21334256">
            <a:off x="5755218" y="4525581"/>
            <a:ext cx="713760" cy="1916521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45" name="Freeform 267"/>
          <p:cNvSpPr>
            <a:spLocks noEditPoints="1"/>
          </p:cNvSpPr>
          <p:nvPr/>
        </p:nvSpPr>
        <p:spPr bwMode="auto">
          <a:xfrm rot="21334256">
            <a:off x="6250435" y="3751785"/>
            <a:ext cx="778183" cy="1157176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46" name="Freeform 268"/>
          <p:cNvSpPr>
            <a:spLocks/>
          </p:cNvSpPr>
          <p:nvPr/>
        </p:nvSpPr>
        <p:spPr bwMode="auto">
          <a:xfrm rot="21334256">
            <a:off x="5594579" y="2174015"/>
            <a:ext cx="812092" cy="988799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47" name="Freeform 269"/>
          <p:cNvSpPr>
            <a:spLocks/>
          </p:cNvSpPr>
          <p:nvPr/>
        </p:nvSpPr>
        <p:spPr bwMode="auto">
          <a:xfrm rot="21334256">
            <a:off x="6617658" y="4708833"/>
            <a:ext cx="793442" cy="1015213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48" name="Freeform 270"/>
          <p:cNvSpPr>
            <a:spLocks/>
          </p:cNvSpPr>
          <p:nvPr/>
        </p:nvSpPr>
        <p:spPr bwMode="auto">
          <a:xfrm rot="21334256">
            <a:off x="4760048" y="2203859"/>
            <a:ext cx="978238" cy="600874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49" name="Freeform 271"/>
          <p:cNvSpPr>
            <a:spLocks noEditPoints="1"/>
          </p:cNvSpPr>
          <p:nvPr/>
        </p:nvSpPr>
        <p:spPr bwMode="auto">
          <a:xfrm rot="21334256">
            <a:off x="2842321" y="2230477"/>
            <a:ext cx="1095221" cy="879852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50" name="Freeform 273"/>
          <p:cNvSpPr>
            <a:spLocks noEditPoints="1"/>
          </p:cNvSpPr>
          <p:nvPr/>
        </p:nvSpPr>
        <p:spPr bwMode="auto">
          <a:xfrm rot="21334256">
            <a:off x="2662681" y="3022060"/>
            <a:ext cx="674765" cy="965687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51" name="Freeform 274"/>
          <p:cNvSpPr>
            <a:spLocks/>
          </p:cNvSpPr>
          <p:nvPr/>
        </p:nvSpPr>
        <p:spPr bwMode="auto">
          <a:xfrm rot="21334256">
            <a:off x="3922949" y="1587237"/>
            <a:ext cx="651030" cy="557954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52" name="Freeform 275"/>
          <p:cNvSpPr>
            <a:spLocks noEditPoints="1"/>
          </p:cNvSpPr>
          <p:nvPr/>
        </p:nvSpPr>
        <p:spPr bwMode="auto">
          <a:xfrm rot="21334256">
            <a:off x="6424491" y="4050012"/>
            <a:ext cx="413675" cy="463860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53" name="Freeform 276"/>
          <p:cNvSpPr>
            <a:spLocks/>
          </p:cNvSpPr>
          <p:nvPr/>
        </p:nvSpPr>
        <p:spPr bwMode="auto">
          <a:xfrm rot="21334256">
            <a:off x="2986587" y="4465868"/>
            <a:ext cx="922292" cy="779154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54" name="Freeform 277"/>
          <p:cNvSpPr>
            <a:spLocks/>
          </p:cNvSpPr>
          <p:nvPr/>
        </p:nvSpPr>
        <p:spPr bwMode="auto">
          <a:xfrm rot="21334256">
            <a:off x="4128955" y="4382149"/>
            <a:ext cx="856172" cy="73458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55" name="Freeform 278"/>
          <p:cNvSpPr>
            <a:spLocks/>
          </p:cNvSpPr>
          <p:nvPr/>
        </p:nvSpPr>
        <p:spPr bwMode="auto">
          <a:xfrm rot="21334256">
            <a:off x="2480668" y="4152818"/>
            <a:ext cx="518789" cy="572810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56" name="Freeform 280"/>
          <p:cNvSpPr>
            <a:spLocks/>
          </p:cNvSpPr>
          <p:nvPr/>
        </p:nvSpPr>
        <p:spPr bwMode="auto">
          <a:xfrm rot="21334256">
            <a:off x="5291829" y="3254189"/>
            <a:ext cx="542526" cy="647094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58" name="Freeform 282"/>
          <p:cNvSpPr>
            <a:spLocks/>
          </p:cNvSpPr>
          <p:nvPr/>
        </p:nvSpPr>
        <p:spPr bwMode="auto">
          <a:xfrm rot="21334256">
            <a:off x="3789353" y="2968742"/>
            <a:ext cx="925683" cy="643794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59" name="Freeform 283"/>
          <p:cNvSpPr>
            <a:spLocks/>
          </p:cNvSpPr>
          <p:nvPr/>
        </p:nvSpPr>
        <p:spPr bwMode="auto">
          <a:xfrm rot="21334256">
            <a:off x="5139133" y="2485220"/>
            <a:ext cx="807005" cy="827027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60" name="Freeform 284"/>
          <p:cNvSpPr>
            <a:spLocks/>
          </p:cNvSpPr>
          <p:nvPr/>
        </p:nvSpPr>
        <p:spPr bwMode="auto">
          <a:xfrm rot="21334256">
            <a:off x="3843680" y="4913738"/>
            <a:ext cx="1096917" cy="785758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61" name="Freeform 285"/>
          <p:cNvSpPr>
            <a:spLocks/>
          </p:cNvSpPr>
          <p:nvPr/>
        </p:nvSpPr>
        <p:spPr bwMode="auto">
          <a:xfrm rot="21334256">
            <a:off x="6735230" y="4064031"/>
            <a:ext cx="552698" cy="666904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62" name="Freeform 286"/>
          <p:cNvSpPr>
            <a:spLocks/>
          </p:cNvSpPr>
          <p:nvPr/>
        </p:nvSpPr>
        <p:spPr bwMode="auto">
          <a:xfrm rot="21334256">
            <a:off x="4671319" y="3488357"/>
            <a:ext cx="851086" cy="582715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63" name="Freeform 287"/>
          <p:cNvSpPr>
            <a:spLocks noEditPoints="1"/>
          </p:cNvSpPr>
          <p:nvPr/>
        </p:nvSpPr>
        <p:spPr bwMode="auto">
          <a:xfrm rot="21334256">
            <a:off x="3578705" y="1216379"/>
            <a:ext cx="659157" cy="821818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64" name="Rectangle 637"/>
          <p:cNvSpPr>
            <a:spLocks noChangeArrowheads="1"/>
          </p:cNvSpPr>
          <p:nvPr/>
        </p:nvSpPr>
        <p:spPr bwMode="auto">
          <a:xfrm rot="21334256">
            <a:off x="4992893" y="6054801"/>
            <a:ext cx="460358" cy="9400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5" name="Rectangle 647"/>
          <p:cNvSpPr>
            <a:spLocks noChangeArrowheads="1"/>
          </p:cNvSpPr>
          <p:nvPr/>
        </p:nvSpPr>
        <p:spPr bwMode="auto">
          <a:xfrm>
            <a:off x="3187980" y="1782130"/>
            <a:ext cx="253333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6" name="Rectangle 656"/>
          <p:cNvSpPr>
            <a:spLocks noChangeArrowheads="1"/>
          </p:cNvSpPr>
          <p:nvPr/>
        </p:nvSpPr>
        <p:spPr bwMode="auto">
          <a:xfrm>
            <a:off x="3779794" y="4566166"/>
            <a:ext cx="3366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</a:p>
        </p:txBody>
      </p:sp>
      <p:sp>
        <p:nvSpPr>
          <p:cNvPr id="467" name="Rectangle 670"/>
          <p:cNvSpPr>
            <a:spLocks noChangeArrowheads="1"/>
          </p:cNvSpPr>
          <p:nvPr/>
        </p:nvSpPr>
        <p:spPr bwMode="auto">
          <a:xfrm>
            <a:off x="3885654" y="2332160"/>
            <a:ext cx="370960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8" name="Rectangle 683"/>
          <p:cNvSpPr>
            <a:spLocks noChangeArrowheads="1"/>
          </p:cNvSpPr>
          <p:nvPr/>
        </p:nvSpPr>
        <p:spPr bwMode="auto">
          <a:xfrm rot="21334256">
            <a:off x="4672060" y="1692184"/>
            <a:ext cx="438624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9" name="Rectangle 696"/>
          <p:cNvSpPr>
            <a:spLocks noChangeArrowheads="1"/>
          </p:cNvSpPr>
          <p:nvPr/>
        </p:nvSpPr>
        <p:spPr bwMode="auto">
          <a:xfrm>
            <a:off x="4267227" y="5251251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Туапсинский</a:t>
            </a:r>
          </a:p>
        </p:txBody>
      </p:sp>
      <p:sp>
        <p:nvSpPr>
          <p:cNvPr id="471" name="Rectangle 704"/>
          <p:cNvSpPr>
            <a:spLocks noChangeArrowheads="1"/>
          </p:cNvSpPr>
          <p:nvPr/>
        </p:nvSpPr>
        <p:spPr bwMode="auto">
          <a:xfrm>
            <a:off x="4238227" y="3692588"/>
            <a:ext cx="2725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Динской</a:t>
            </a:r>
          </a:p>
        </p:txBody>
      </p:sp>
      <p:sp>
        <p:nvSpPr>
          <p:cNvPr id="472" name="Rectangle 707"/>
          <p:cNvSpPr>
            <a:spLocks noChangeArrowheads="1"/>
          </p:cNvSpPr>
          <p:nvPr/>
        </p:nvSpPr>
        <p:spPr bwMode="auto">
          <a:xfrm>
            <a:off x="5408011" y="2767621"/>
            <a:ext cx="392626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3" name="Rectangle 708"/>
          <p:cNvSpPr>
            <a:spLocks noChangeArrowheads="1"/>
          </p:cNvSpPr>
          <p:nvPr/>
        </p:nvSpPr>
        <p:spPr bwMode="auto">
          <a:xfrm>
            <a:off x="2842259" y="4112990"/>
            <a:ext cx="35181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</a:p>
        </p:txBody>
      </p:sp>
      <p:sp>
        <p:nvSpPr>
          <p:cNvPr id="474" name="Rectangle 712"/>
          <p:cNvSpPr>
            <a:spLocks noChangeArrowheads="1"/>
          </p:cNvSpPr>
          <p:nvPr/>
        </p:nvSpPr>
        <p:spPr bwMode="auto">
          <a:xfrm>
            <a:off x="4963375" y="2379752"/>
            <a:ext cx="397413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5" name="Rectangle 718"/>
          <p:cNvSpPr>
            <a:spLocks noChangeArrowheads="1"/>
          </p:cNvSpPr>
          <p:nvPr/>
        </p:nvSpPr>
        <p:spPr bwMode="auto">
          <a:xfrm>
            <a:off x="5932976" y="5382116"/>
            <a:ext cx="426547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6" name="Rectangle 743"/>
          <p:cNvSpPr>
            <a:spLocks noChangeArrowheads="1"/>
          </p:cNvSpPr>
          <p:nvPr/>
        </p:nvSpPr>
        <p:spPr bwMode="auto">
          <a:xfrm>
            <a:off x="2740899" y="3382172"/>
            <a:ext cx="397606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7" name="Rectangle 750"/>
          <p:cNvSpPr>
            <a:spLocks noChangeArrowheads="1"/>
          </p:cNvSpPr>
          <p:nvPr/>
        </p:nvSpPr>
        <p:spPr bwMode="auto">
          <a:xfrm>
            <a:off x="4783521" y="5043031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478" name="Rectangle 760"/>
          <p:cNvSpPr>
            <a:spLocks noChangeArrowheads="1"/>
          </p:cNvSpPr>
          <p:nvPr/>
        </p:nvSpPr>
        <p:spPr bwMode="auto">
          <a:xfrm>
            <a:off x="3288997" y="4354940"/>
            <a:ext cx="34297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</a:p>
        </p:txBody>
      </p:sp>
      <p:sp>
        <p:nvSpPr>
          <p:cNvPr id="479" name="Rectangle 793"/>
          <p:cNvSpPr>
            <a:spLocks noChangeArrowheads="1"/>
          </p:cNvSpPr>
          <p:nvPr/>
        </p:nvSpPr>
        <p:spPr bwMode="auto">
          <a:xfrm>
            <a:off x="5612564" y="2531502"/>
            <a:ext cx="551876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480" name="Rectangle 806"/>
          <p:cNvSpPr>
            <a:spLocks noChangeArrowheads="1"/>
          </p:cNvSpPr>
          <p:nvPr/>
        </p:nvSpPr>
        <p:spPr bwMode="auto">
          <a:xfrm>
            <a:off x="4899798" y="3055110"/>
            <a:ext cx="470984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" name="Rectangle 808"/>
          <p:cNvSpPr>
            <a:spLocks noChangeArrowheads="1"/>
          </p:cNvSpPr>
          <p:nvPr/>
        </p:nvSpPr>
        <p:spPr bwMode="auto">
          <a:xfrm>
            <a:off x="6396022" y="3892931"/>
            <a:ext cx="49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Новокубанский</a:t>
            </a:r>
          </a:p>
        </p:txBody>
      </p:sp>
      <p:sp>
        <p:nvSpPr>
          <p:cNvPr id="482" name="Rectangle 821"/>
          <p:cNvSpPr>
            <a:spLocks noChangeArrowheads="1"/>
          </p:cNvSpPr>
          <p:nvPr/>
        </p:nvSpPr>
        <p:spPr bwMode="auto">
          <a:xfrm>
            <a:off x="3912992" y="3193598"/>
            <a:ext cx="440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Тимашевский</a:t>
            </a:r>
          </a:p>
        </p:txBody>
      </p:sp>
      <p:sp>
        <p:nvSpPr>
          <p:cNvPr id="483" name="Rectangle 823"/>
          <p:cNvSpPr>
            <a:spLocks noChangeArrowheads="1"/>
          </p:cNvSpPr>
          <p:nvPr/>
        </p:nvSpPr>
        <p:spPr bwMode="auto">
          <a:xfrm>
            <a:off x="4464198" y="3370076"/>
            <a:ext cx="41838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Кореновский</a:t>
            </a:r>
          </a:p>
        </p:txBody>
      </p:sp>
      <p:sp>
        <p:nvSpPr>
          <p:cNvPr id="484" name="Rectangle 826"/>
          <p:cNvSpPr>
            <a:spLocks noChangeArrowheads="1"/>
          </p:cNvSpPr>
          <p:nvPr/>
        </p:nvSpPr>
        <p:spPr bwMode="auto">
          <a:xfrm>
            <a:off x="3371824" y="3124056"/>
            <a:ext cx="423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</a:p>
        </p:txBody>
      </p:sp>
      <p:sp>
        <p:nvSpPr>
          <p:cNvPr id="485" name="Rectangle 827"/>
          <p:cNvSpPr>
            <a:spLocks noChangeArrowheads="1"/>
          </p:cNvSpPr>
          <p:nvPr/>
        </p:nvSpPr>
        <p:spPr bwMode="auto">
          <a:xfrm>
            <a:off x="5141644" y="2064792"/>
            <a:ext cx="433362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6" name="Rectangle 833"/>
          <p:cNvSpPr>
            <a:spLocks noChangeArrowheads="1"/>
          </p:cNvSpPr>
          <p:nvPr/>
        </p:nvSpPr>
        <p:spPr bwMode="auto">
          <a:xfrm>
            <a:off x="5889411" y="3309301"/>
            <a:ext cx="394456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487" name="Rectangle 834"/>
          <p:cNvSpPr>
            <a:spLocks noChangeArrowheads="1"/>
          </p:cNvSpPr>
          <p:nvPr/>
        </p:nvSpPr>
        <p:spPr bwMode="auto">
          <a:xfrm>
            <a:off x="6798809" y="4237511"/>
            <a:ext cx="459545" cy="11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Успенский</a:t>
            </a:r>
          </a:p>
        </p:txBody>
      </p:sp>
      <p:sp>
        <p:nvSpPr>
          <p:cNvPr id="488" name="Rectangle 836"/>
          <p:cNvSpPr>
            <a:spLocks noChangeArrowheads="1"/>
          </p:cNvSpPr>
          <p:nvPr/>
        </p:nvSpPr>
        <p:spPr bwMode="auto">
          <a:xfrm>
            <a:off x="3219093" y="3613911"/>
            <a:ext cx="5834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</a:p>
        </p:txBody>
      </p:sp>
      <p:sp>
        <p:nvSpPr>
          <p:cNvPr id="489" name="Rectangle 843"/>
          <p:cNvSpPr>
            <a:spLocks noChangeArrowheads="1"/>
          </p:cNvSpPr>
          <p:nvPr/>
        </p:nvSpPr>
        <p:spPr bwMode="auto">
          <a:xfrm>
            <a:off x="6200033" y="2487672"/>
            <a:ext cx="453740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0" name="Rectangle 845"/>
          <p:cNvSpPr>
            <a:spLocks noChangeArrowheads="1"/>
          </p:cNvSpPr>
          <p:nvPr/>
        </p:nvSpPr>
        <p:spPr bwMode="auto">
          <a:xfrm>
            <a:off x="2284463" y="4058372"/>
            <a:ext cx="28854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altLang="ru-RU" sz="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" name="Rectangle 847"/>
          <p:cNvSpPr>
            <a:spLocks noChangeArrowheads="1"/>
          </p:cNvSpPr>
          <p:nvPr/>
        </p:nvSpPr>
        <p:spPr bwMode="auto">
          <a:xfrm>
            <a:off x="4043582" y="2814587"/>
            <a:ext cx="441444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2" name="Rectangle 852"/>
          <p:cNvSpPr>
            <a:spLocks noChangeArrowheads="1"/>
          </p:cNvSpPr>
          <p:nvPr/>
        </p:nvSpPr>
        <p:spPr bwMode="auto">
          <a:xfrm>
            <a:off x="3023700" y="2841608"/>
            <a:ext cx="767596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3" name="Rectangle 860"/>
          <p:cNvSpPr>
            <a:spLocks noChangeArrowheads="1"/>
          </p:cNvSpPr>
          <p:nvPr/>
        </p:nvSpPr>
        <p:spPr bwMode="auto">
          <a:xfrm>
            <a:off x="3622217" y="1324900"/>
            <a:ext cx="598662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4" name="Rectangle 862"/>
          <p:cNvSpPr>
            <a:spLocks noChangeArrowheads="1"/>
          </p:cNvSpPr>
          <p:nvPr/>
        </p:nvSpPr>
        <p:spPr bwMode="auto">
          <a:xfrm>
            <a:off x="5875976" y="3631899"/>
            <a:ext cx="483082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5" name="Rectangle 865"/>
          <p:cNvSpPr>
            <a:spLocks noChangeArrowheads="1"/>
          </p:cNvSpPr>
          <p:nvPr/>
        </p:nvSpPr>
        <p:spPr bwMode="auto">
          <a:xfrm>
            <a:off x="4371620" y="2168627"/>
            <a:ext cx="496331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6" name="Rectangle 870"/>
          <p:cNvSpPr>
            <a:spLocks noChangeArrowheads="1"/>
          </p:cNvSpPr>
          <p:nvPr/>
        </p:nvSpPr>
        <p:spPr bwMode="auto">
          <a:xfrm>
            <a:off x="4846826" y="3699415"/>
            <a:ext cx="5546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Усть-Лабинский</a:t>
            </a:r>
          </a:p>
        </p:txBody>
      </p:sp>
      <p:sp>
        <p:nvSpPr>
          <p:cNvPr id="497" name="Rectangle 879"/>
          <p:cNvSpPr>
            <a:spLocks noChangeArrowheads="1"/>
          </p:cNvSpPr>
          <p:nvPr/>
        </p:nvSpPr>
        <p:spPr bwMode="auto">
          <a:xfrm>
            <a:off x="4327651" y="4510969"/>
            <a:ext cx="5338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Горячий Ключ</a:t>
            </a:r>
          </a:p>
        </p:txBody>
      </p:sp>
      <p:sp>
        <p:nvSpPr>
          <p:cNvPr id="498" name="Rectangle 895"/>
          <p:cNvSpPr>
            <a:spLocks noChangeArrowheads="1"/>
          </p:cNvSpPr>
          <p:nvPr/>
        </p:nvSpPr>
        <p:spPr bwMode="auto">
          <a:xfrm>
            <a:off x="5345724" y="3348306"/>
            <a:ext cx="391206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9" name="Rectangle 904"/>
          <p:cNvSpPr>
            <a:spLocks noChangeArrowheads="1"/>
          </p:cNvSpPr>
          <p:nvPr/>
        </p:nvSpPr>
        <p:spPr bwMode="auto">
          <a:xfrm>
            <a:off x="3390947" y="4936755"/>
            <a:ext cx="43601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Геленджик</a:t>
            </a:r>
          </a:p>
        </p:txBody>
      </p:sp>
      <p:sp>
        <p:nvSpPr>
          <p:cNvPr id="500" name="Rectangle 915"/>
          <p:cNvSpPr>
            <a:spLocks noChangeArrowheads="1"/>
          </p:cNvSpPr>
          <p:nvPr/>
        </p:nvSpPr>
        <p:spPr bwMode="auto">
          <a:xfrm>
            <a:off x="4037187" y="1838447"/>
            <a:ext cx="610517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" name="Rectangle 953"/>
          <p:cNvSpPr>
            <a:spLocks noChangeArrowheads="1"/>
          </p:cNvSpPr>
          <p:nvPr/>
        </p:nvSpPr>
        <p:spPr bwMode="auto">
          <a:xfrm>
            <a:off x="2486998" y="4422439"/>
            <a:ext cx="52578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altLang="ru-RU" sz="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2" name="Rectangle 960"/>
          <p:cNvSpPr>
            <a:spLocks noChangeArrowheads="1"/>
          </p:cNvSpPr>
          <p:nvPr/>
        </p:nvSpPr>
        <p:spPr bwMode="auto">
          <a:xfrm>
            <a:off x="4024461" y="3990598"/>
            <a:ext cx="423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Краснодар</a:t>
            </a:r>
          </a:p>
        </p:txBody>
      </p:sp>
      <p:sp>
        <p:nvSpPr>
          <p:cNvPr id="503" name="Rectangle 976"/>
          <p:cNvSpPr>
            <a:spLocks noChangeArrowheads="1"/>
          </p:cNvSpPr>
          <p:nvPr/>
        </p:nvSpPr>
        <p:spPr bwMode="auto">
          <a:xfrm>
            <a:off x="6427253" y="4111252"/>
            <a:ext cx="39305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Армавир</a:t>
            </a:r>
          </a:p>
        </p:txBody>
      </p:sp>
      <p:sp>
        <p:nvSpPr>
          <p:cNvPr id="504" name="Rectangle 766"/>
          <p:cNvSpPr>
            <a:spLocks noChangeArrowheads="1"/>
          </p:cNvSpPr>
          <p:nvPr/>
        </p:nvSpPr>
        <p:spPr bwMode="auto">
          <a:xfrm>
            <a:off x="6317578" y="4868639"/>
            <a:ext cx="3717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Лабинский</a:t>
            </a:r>
          </a:p>
        </p:txBody>
      </p:sp>
      <p:sp>
        <p:nvSpPr>
          <p:cNvPr id="505" name="Rectangle 766"/>
          <p:cNvSpPr>
            <a:spLocks noChangeArrowheads="1"/>
          </p:cNvSpPr>
          <p:nvPr/>
        </p:nvSpPr>
        <p:spPr bwMode="auto">
          <a:xfrm>
            <a:off x="5735034" y="3994738"/>
            <a:ext cx="469809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6" name="Rectangle 766"/>
          <p:cNvSpPr>
            <a:spLocks noChangeArrowheads="1"/>
          </p:cNvSpPr>
          <p:nvPr/>
        </p:nvSpPr>
        <p:spPr bwMode="auto">
          <a:xfrm>
            <a:off x="4961855" y="4505797"/>
            <a:ext cx="47769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Белореченский</a:t>
            </a:r>
          </a:p>
        </p:txBody>
      </p:sp>
      <p:sp>
        <p:nvSpPr>
          <p:cNvPr id="507" name="Rectangle 718"/>
          <p:cNvSpPr>
            <a:spLocks noChangeArrowheads="1"/>
          </p:cNvSpPr>
          <p:nvPr/>
        </p:nvSpPr>
        <p:spPr bwMode="auto">
          <a:xfrm>
            <a:off x="6768002" y="5153559"/>
            <a:ext cx="48410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Отрадненский</a:t>
            </a:r>
          </a:p>
        </p:txBody>
      </p:sp>
      <p:sp>
        <p:nvSpPr>
          <p:cNvPr id="508" name="Freeform 279"/>
          <p:cNvSpPr>
            <a:spLocks/>
          </p:cNvSpPr>
          <p:nvPr/>
        </p:nvSpPr>
        <p:spPr bwMode="auto">
          <a:xfrm rot="21381802">
            <a:off x="4478997" y="5497731"/>
            <a:ext cx="1690304" cy="1188542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10085" y="601997"/>
            <a:ext cx="1958664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температуры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-13937" y="2627001"/>
            <a:ext cx="2002344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321" name="TextBox 320"/>
          <p:cNvSpPr txBox="1"/>
          <p:nvPr/>
        </p:nvSpPr>
        <p:spPr>
          <a:xfrm>
            <a:off x="-7567" y="4810024"/>
            <a:ext cx="1982396" cy="25478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порывов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ветра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="" xmlns:a16="http://schemas.microsoft.com/office/drawing/2014/main" id="{6E2832D7-E51F-488F-9A4C-96046FB84C54}"/>
              </a:ext>
            </a:extLst>
          </p:cNvPr>
          <p:cNvSpPr txBox="1"/>
          <p:nvPr/>
        </p:nvSpPr>
        <p:spPr>
          <a:xfrm>
            <a:off x="6646169" y="5970575"/>
            <a:ext cx="1762632" cy="369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КАРАЧАЕВО-ЧЕРКЕССКАЯ</a:t>
            </a:r>
          </a:p>
          <a:p>
            <a:pPr algn="ctr"/>
            <a:r>
              <a:rPr lang="ru-RU" sz="900" dirty="0"/>
              <a:t>РЕСПУБЛИКА</a:t>
            </a:r>
          </a:p>
        </p:txBody>
      </p:sp>
      <p:sp>
        <p:nvSpPr>
          <p:cNvPr id="219" name="Скругленный прямоугольник 218"/>
          <p:cNvSpPr/>
          <p:nvPr/>
        </p:nvSpPr>
        <p:spPr>
          <a:xfrm>
            <a:off x="2394864" y="7318764"/>
            <a:ext cx="4103129" cy="893934"/>
          </a:xfrm>
          <a:prstGeom prst="roundRect">
            <a:avLst>
              <a:gd name="adj" fmla="val 12565"/>
            </a:avLst>
          </a:prstGeom>
          <a:solidFill>
            <a:srgbClr val="FFC000">
              <a:alpha val="85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вероятность возникновения происшествий, связанных с: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порывами  линий связи  и электропередачи, повалом деревьев;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обрушением 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слабозакрепленных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конструкций,  повреждением  кровли зданий;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работы систем жизнеобеспечения населения;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в работе всех видов транспорта;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затруднением движения и образованием заторов на автодорогах федерального и регионального значения, увеличением ДТП.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0A5F44ED-24B1-4D06-BABC-26B4BAAC7434}"/>
              </a:ext>
            </a:extLst>
          </p:cNvPr>
          <p:cNvSpPr txBox="1"/>
          <p:nvPr/>
        </p:nvSpPr>
        <p:spPr>
          <a:xfrm>
            <a:off x="7657473" y="5481275"/>
            <a:ext cx="891860" cy="23080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68555" tIns="34277" rIns="68555" bIns="34277" rtlCol="0">
            <a:spAutoFit/>
          </a:bodyPr>
          <a:lstStyle/>
          <a:p>
            <a:r>
              <a:rPr lang="ru-RU" sz="1050" dirty="0"/>
              <a:t>Черное море</a:t>
            </a:r>
          </a:p>
        </p:txBody>
      </p:sp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8001001" y="-1611313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6180090" y="6613989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grpSp>
        <p:nvGrpSpPr>
          <p:cNvPr id="233" name="Группа 2"/>
          <p:cNvGrpSpPr>
            <a:grpSpLocks/>
          </p:cNvGrpSpPr>
          <p:nvPr/>
        </p:nvGrpSpPr>
        <p:grpSpPr bwMode="auto">
          <a:xfrm>
            <a:off x="7150863" y="5292651"/>
            <a:ext cx="1995378" cy="1570771"/>
            <a:chOff x="3881366" y="6161619"/>
            <a:chExt cx="1921164" cy="656433"/>
          </a:xfrm>
          <a:solidFill>
            <a:schemeClr val="bg1"/>
          </a:solidFill>
        </p:grpSpPr>
        <p:sp>
          <p:nvSpPr>
            <p:cNvPr id="236" name="Прямоугольник 235"/>
            <p:cNvSpPr/>
            <p:nvPr/>
          </p:nvSpPr>
          <p:spPr bwMode="auto">
            <a:xfrm>
              <a:off x="3881366" y="6161619"/>
              <a:ext cx="1921164" cy="65643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264" tIns="28633" rIns="57264" bIns="28633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675" dirty="0">
                <a:solidFill>
                  <a:schemeClr val="tx1"/>
                </a:solidFill>
              </a:endParaRPr>
            </a:p>
          </p:txBody>
        </p:sp>
        <p:sp>
          <p:nvSpPr>
            <p:cNvPr id="237" name="TextBox 5"/>
            <p:cNvSpPr txBox="1">
              <a:spLocks noChangeArrowheads="1"/>
            </p:cNvSpPr>
            <p:nvPr/>
          </p:nvSpPr>
          <p:spPr bwMode="auto">
            <a:xfrm>
              <a:off x="4220613" y="6175847"/>
              <a:ext cx="1290132" cy="66507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 lIns="65054" tIns="32528" rIns="65054" bIns="32528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600" b="1" dirty="0"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17" name="Полилиния 4"/>
          <p:cNvSpPr>
            <a:spLocks/>
          </p:cNvSpPr>
          <p:nvPr/>
        </p:nvSpPr>
        <p:spPr bwMode="auto">
          <a:xfrm>
            <a:off x="7227297" y="5439093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18" name="Rectangle 656"/>
          <p:cNvSpPr>
            <a:spLocks noChangeArrowheads="1"/>
          </p:cNvSpPr>
          <p:nvPr/>
        </p:nvSpPr>
        <p:spPr bwMode="auto">
          <a:xfrm>
            <a:off x="7282876" y="5624791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0" name="TextBox 5"/>
          <p:cNvSpPr txBox="1">
            <a:spLocks noChangeArrowheads="1"/>
          </p:cNvSpPr>
          <p:nvPr/>
        </p:nvSpPr>
        <p:spPr bwMode="auto">
          <a:xfrm>
            <a:off x="7642000" y="5479527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6-12 м/с</a:t>
            </a:r>
          </a:p>
        </p:txBody>
      </p:sp>
      <p:sp>
        <p:nvSpPr>
          <p:cNvPr id="221" name="Полилиния 4"/>
          <p:cNvSpPr>
            <a:spLocks/>
          </p:cNvSpPr>
          <p:nvPr/>
        </p:nvSpPr>
        <p:spPr bwMode="auto">
          <a:xfrm>
            <a:off x="7234922" y="5880511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22" name="Rectangle 656"/>
          <p:cNvSpPr>
            <a:spLocks noChangeArrowheads="1"/>
          </p:cNvSpPr>
          <p:nvPr/>
        </p:nvSpPr>
        <p:spPr bwMode="auto">
          <a:xfrm>
            <a:off x="7290884" y="6065249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TextBox 5"/>
          <p:cNvSpPr txBox="1">
            <a:spLocks noChangeArrowheads="1"/>
          </p:cNvSpPr>
          <p:nvPr/>
        </p:nvSpPr>
        <p:spPr bwMode="auto">
          <a:xfrm>
            <a:off x="7666447" y="5920861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13</a:t>
            </a:r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м/с</a:t>
            </a:r>
          </a:p>
        </p:txBody>
      </p:sp>
      <p:sp>
        <p:nvSpPr>
          <p:cNvPr id="224" name="Полилиния 4"/>
          <p:cNvSpPr>
            <a:spLocks/>
          </p:cNvSpPr>
          <p:nvPr/>
        </p:nvSpPr>
        <p:spPr bwMode="auto">
          <a:xfrm>
            <a:off x="7249692" y="6308835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25" name="TextBox 5"/>
          <p:cNvSpPr txBox="1">
            <a:spLocks noChangeArrowheads="1"/>
          </p:cNvSpPr>
          <p:nvPr/>
        </p:nvSpPr>
        <p:spPr bwMode="auto">
          <a:xfrm>
            <a:off x="7684150" y="6397736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19-30 м/с</a:t>
            </a:r>
          </a:p>
        </p:txBody>
      </p:sp>
      <p:sp>
        <p:nvSpPr>
          <p:cNvPr id="229" name="Rectangle 656"/>
          <p:cNvSpPr>
            <a:spLocks noChangeArrowheads="1"/>
          </p:cNvSpPr>
          <p:nvPr/>
        </p:nvSpPr>
        <p:spPr bwMode="auto">
          <a:xfrm>
            <a:off x="7275778" y="6539751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887" y="4837587"/>
            <a:ext cx="209575" cy="20152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7887" y="637393"/>
            <a:ext cx="209575" cy="20166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887" y="2657278"/>
            <a:ext cx="209575" cy="21723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319" name="Прямоугольник 318"/>
          <p:cNvSpPr/>
          <p:nvPr/>
        </p:nvSpPr>
        <p:spPr>
          <a:xfrm>
            <a:off x="4309752" y="618242"/>
            <a:ext cx="4833896" cy="120032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800" b="1" dirty="0">
                <a:latin typeface="Times New Roman"/>
                <a:ea typeface="Times New Roman"/>
              </a:rPr>
              <a:t>По Краснодарскому краю:</a:t>
            </a:r>
            <a:r>
              <a:rPr lang="ru-RU" sz="800" dirty="0">
                <a:latin typeface="Times New Roman"/>
                <a:ea typeface="Times New Roman"/>
              </a:rPr>
              <a:t> переменная  облачность. Местами осадки в виде дождя, в предгорьях и горах ночью и утром с мокрым снегом. Ветер юго-восточный и восточный 5-10 м/с. Температура воздуха ночью +2…-3°, в юго-западных районах 1…6°; днем 5…10°, в северной половине края 1…6°; в горах ночью  +1…-4°, днем 1…6°. </a:t>
            </a:r>
          </a:p>
          <a:p>
            <a:pPr indent="450215" algn="just">
              <a:spcAft>
                <a:spcPts val="0"/>
              </a:spcAft>
            </a:pPr>
            <a:r>
              <a:rPr lang="ru-RU" sz="800" b="1" dirty="0">
                <a:latin typeface="Times New Roman"/>
                <a:ea typeface="Times New Roman"/>
              </a:rPr>
              <a:t>На Черноморском побережье:</a:t>
            </a:r>
            <a:r>
              <a:rPr lang="ru-RU" sz="800" dirty="0">
                <a:latin typeface="Times New Roman"/>
                <a:ea typeface="Times New Roman"/>
              </a:rPr>
              <a:t> переменная облачность. Местами дождь.  Ветер южной четверти 6-11 м/с, местами порывы 12-14 м/с, ночью на участке Анапа-Геленджик 15-18 м/с. Температура воздуха ночью  3…8°, днем 7…12°.</a:t>
            </a:r>
          </a:p>
          <a:p>
            <a:r>
              <a:rPr lang="ru-RU" sz="800" b="1" dirty="0">
                <a:latin typeface="Times New Roman"/>
                <a:ea typeface="Times New Roman"/>
              </a:rPr>
              <a:t>По г. Краснодару:</a:t>
            </a:r>
            <a:r>
              <a:rPr lang="ru-RU" sz="800" dirty="0">
                <a:latin typeface="Times New Roman"/>
                <a:ea typeface="Times New Roman"/>
              </a:rPr>
              <a:t> переменная</a:t>
            </a:r>
            <a:r>
              <a:rPr lang="ru-RU" sz="800" b="1" dirty="0">
                <a:latin typeface="Times New Roman"/>
                <a:ea typeface="Times New Roman"/>
              </a:rPr>
              <a:t> </a:t>
            </a:r>
            <a:r>
              <a:rPr lang="ru-RU" sz="800" dirty="0">
                <a:latin typeface="Times New Roman"/>
                <a:ea typeface="Times New Roman"/>
              </a:rPr>
              <a:t>облачность. Слабый дождь. Ветер юго-восточный и восточный 5-10 м/с. Температура воздуха ночью  0…+2°, днем  7…9°.</a:t>
            </a:r>
            <a:endParaRPr lang="ru-RU" sz="8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49018" y="5610464"/>
            <a:ext cx="1679713" cy="219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Чёрное море</a:t>
            </a:r>
          </a:p>
        </p:txBody>
      </p:sp>
      <p:sp>
        <p:nvSpPr>
          <p:cNvPr id="322" name="Прямоугольник 321"/>
          <p:cNvSpPr/>
          <p:nvPr/>
        </p:nvSpPr>
        <p:spPr>
          <a:xfrm>
            <a:off x="2136878" y="2125902"/>
            <a:ext cx="1313053" cy="219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Азовское море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6682304" y="1950197"/>
            <a:ext cx="2464657" cy="23852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5" name="Rectangle 637"/>
          <p:cNvSpPr>
            <a:spLocks noChangeArrowheads="1"/>
          </p:cNvSpPr>
          <p:nvPr/>
        </p:nvSpPr>
        <p:spPr bwMode="auto">
          <a:xfrm>
            <a:off x="5060674" y="6062873"/>
            <a:ext cx="2910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г. Сочи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0" name="Rectangle 703"/>
          <p:cNvSpPr>
            <a:spLocks noChangeArrowheads="1"/>
          </p:cNvSpPr>
          <p:nvPr/>
        </p:nvSpPr>
        <p:spPr bwMode="auto">
          <a:xfrm>
            <a:off x="2215255" y="3711412"/>
            <a:ext cx="524807" cy="9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772" y="2188617"/>
            <a:ext cx="2497949" cy="11206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2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46" y="593240"/>
            <a:ext cx="9168275" cy="626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-11945" y="-10137"/>
            <a:ext cx="9164412" cy="6731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</a:t>
            </a:r>
            <a:r>
              <a:rPr lang="ru-RU" sz="1200" dirty="0" smtClean="0"/>
              <a:t>ТЕРРИТОРИИ  КРАСНОДАРСКОГО  </a:t>
            </a:r>
            <a:r>
              <a:rPr lang="ru-RU" sz="1200" dirty="0"/>
              <a:t>КРАЯ</a:t>
            </a:r>
          </a:p>
          <a:p>
            <a:r>
              <a:rPr lang="ru-RU" sz="1200" dirty="0"/>
              <a:t>(с использованием информационных ресурсов </a:t>
            </a:r>
            <a:r>
              <a:rPr lang="en-US" sz="1200" dirty="0" err="1"/>
              <a:t>Ventusky</a:t>
            </a:r>
            <a:r>
              <a:rPr lang="ru-RU" sz="1200" dirty="0"/>
              <a:t>,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64" name="TextBox 263"/>
          <p:cNvSpPr txBox="1"/>
          <p:nvPr/>
        </p:nvSpPr>
        <p:spPr>
          <a:xfrm>
            <a:off x="-1058" y="663001"/>
            <a:ext cx="2318085" cy="461663"/>
          </a:xfrm>
          <a:prstGeom prst="rect">
            <a:avLst/>
          </a:prstGeom>
          <a:solidFill>
            <a:srgbClr val="FFFF00">
              <a:alpha val="80000"/>
            </a:srgb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Прогноз порывов ветра, м/с</a:t>
            </a:r>
          </a:p>
          <a:p>
            <a:r>
              <a:rPr lang="ru-RU" dirty="0" smtClean="0"/>
              <a:t>на 10.00 </a:t>
            </a:r>
            <a:r>
              <a:rPr lang="en-US" dirty="0" smtClean="0"/>
              <a:t>2</a:t>
            </a:r>
            <a:r>
              <a:rPr lang="ru-RU" dirty="0"/>
              <a:t>6</a:t>
            </a:r>
            <a:r>
              <a:rPr lang="ru-RU" dirty="0" smtClean="0"/>
              <a:t>.12.2022</a:t>
            </a:r>
            <a:endParaRPr lang="ru-RU" dirty="0"/>
          </a:p>
        </p:txBody>
      </p:sp>
      <p:grpSp>
        <p:nvGrpSpPr>
          <p:cNvPr id="67" name="Группа 66"/>
          <p:cNvGrpSpPr/>
          <p:nvPr/>
        </p:nvGrpSpPr>
        <p:grpSpPr>
          <a:xfrm>
            <a:off x="6917838" y="2788211"/>
            <a:ext cx="2217695" cy="1292594"/>
            <a:chOff x="6487943" y="5002833"/>
            <a:chExt cx="2557893" cy="1286155"/>
          </a:xfrm>
        </p:grpSpPr>
        <p:sp>
          <p:nvSpPr>
            <p:cNvPr id="68" name="Text Box 830"/>
            <p:cNvSpPr txBox="1">
              <a:spLocks noChangeArrowheads="1"/>
            </p:cNvSpPr>
            <p:nvPr/>
          </p:nvSpPr>
          <p:spPr bwMode="auto">
            <a:xfrm>
              <a:off x="6487943" y="5316084"/>
              <a:ext cx="2557893" cy="9729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4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44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муниципальных образований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1740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населенных пунктов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1 215 462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дома, 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5 620 688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чел.;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6 153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СЗО;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1 165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автомобильных мостов.</a:t>
              </a:r>
            </a:p>
          </p:txBody>
        </p:sp>
        <p:sp>
          <p:nvSpPr>
            <p:cNvPr id="69" name="Rectangle 84"/>
            <p:cNvSpPr>
              <a:spLocks noChangeArrowheads="1"/>
            </p:cNvSpPr>
            <p:nvPr/>
          </p:nvSpPr>
          <p:spPr bwMode="auto">
            <a:xfrm>
              <a:off x="6487944" y="5002833"/>
              <a:ext cx="2557092" cy="33807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 наихудшем сценарии в зону отключения попадают: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885350" y="4470031"/>
            <a:ext cx="2386613" cy="2380378"/>
            <a:chOff x="6897577" y="4113555"/>
            <a:chExt cx="2386613" cy="2380378"/>
          </a:xfrm>
        </p:grpSpPr>
        <p:grpSp>
          <p:nvGrpSpPr>
            <p:cNvPr id="214" name="Группа 1145"/>
            <p:cNvGrpSpPr/>
            <p:nvPr/>
          </p:nvGrpSpPr>
          <p:grpSpPr>
            <a:xfrm>
              <a:off x="6897577" y="4113555"/>
              <a:ext cx="2249979" cy="2380378"/>
              <a:chOff x="6759625" y="4893992"/>
              <a:chExt cx="2096871" cy="1946188"/>
            </a:xfrm>
          </p:grpSpPr>
          <p:sp>
            <p:nvSpPr>
              <p:cNvPr id="243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245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166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5" name="Полилиния 214"/>
            <p:cNvSpPr/>
            <p:nvPr/>
          </p:nvSpPr>
          <p:spPr>
            <a:xfrm>
              <a:off x="7094516" y="5372791"/>
              <a:ext cx="170970" cy="164598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3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16" name="Text Box 97"/>
            <p:cNvSpPr txBox="1">
              <a:spLocks noChangeArrowheads="1"/>
            </p:cNvSpPr>
            <p:nvPr/>
          </p:nvSpPr>
          <p:spPr bwMode="auto">
            <a:xfrm>
              <a:off x="7506917" y="5379180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0–7 м/с</a:t>
              </a:r>
            </a:p>
          </p:txBody>
        </p:sp>
        <p:sp>
          <p:nvSpPr>
            <p:cNvPr id="217" name="Полилиния 216"/>
            <p:cNvSpPr/>
            <p:nvPr/>
          </p:nvSpPr>
          <p:spPr>
            <a:xfrm>
              <a:off x="7067820" y="5588434"/>
              <a:ext cx="224362" cy="144551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92D050">
                <a:alpha val="43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18" name="Text Box 97"/>
            <p:cNvSpPr txBox="1">
              <a:spLocks noChangeArrowheads="1"/>
            </p:cNvSpPr>
            <p:nvPr/>
          </p:nvSpPr>
          <p:spPr bwMode="auto">
            <a:xfrm>
              <a:off x="7514537" y="5592383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8–12 м/с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7072285" y="5787921"/>
              <a:ext cx="246245" cy="187349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FFFF00">
                <a:alpha val="43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20" name="Полилиния 219"/>
            <p:cNvSpPr/>
            <p:nvPr/>
          </p:nvSpPr>
          <p:spPr>
            <a:xfrm>
              <a:off x="7119354" y="6011628"/>
              <a:ext cx="199533" cy="114057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21" name="Text Box 97"/>
            <p:cNvSpPr txBox="1">
              <a:spLocks noChangeArrowheads="1"/>
            </p:cNvSpPr>
            <p:nvPr/>
          </p:nvSpPr>
          <p:spPr bwMode="auto">
            <a:xfrm>
              <a:off x="7518951" y="578762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13–17 м/с</a:t>
              </a:r>
            </a:p>
          </p:txBody>
        </p:sp>
        <p:sp>
          <p:nvSpPr>
            <p:cNvPr id="226" name="Text Box 97"/>
            <p:cNvSpPr txBox="1">
              <a:spLocks noChangeArrowheads="1"/>
            </p:cNvSpPr>
            <p:nvPr/>
          </p:nvSpPr>
          <p:spPr bwMode="auto">
            <a:xfrm>
              <a:off x="7525553" y="600755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18-25 м/с</a:t>
              </a:r>
            </a:p>
          </p:txBody>
        </p:sp>
        <p:sp>
          <p:nvSpPr>
            <p:cNvPr id="227" name="Полилиния 226"/>
            <p:cNvSpPr/>
            <p:nvPr/>
          </p:nvSpPr>
          <p:spPr>
            <a:xfrm>
              <a:off x="7133396" y="6230633"/>
              <a:ext cx="199533" cy="130571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rgbClr val="FF0000">
                <a:alpha val="7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28" name="Text Box 97"/>
            <p:cNvSpPr txBox="1">
              <a:spLocks noChangeArrowheads="1"/>
            </p:cNvSpPr>
            <p:nvPr/>
          </p:nvSpPr>
          <p:spPr bwMode="auto">
            <a:xfrm>
              <a:off x="7526066" y="6205139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свыше 25 м/с</a:t>
              </a:r>
            </a:p>
          </p:txBody>
        </p:sp>
        <p:sp>
          <p:nvSpPr>
            <p:cNvPr id="233" name="Text Box 97"/>
            <p:cNvSpPr txBox="1">
              <a:spLocks noChangeArrowheads="1"/>
            </p:cNvSpPr>
            <p:nvPr/>
          </p:nvSpPr>
          <p:spPr bwMode="auto">
            <a:xfrm>
              <a:off x="7511331" y="5038252"/>
              <a:ext cx="1506131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234" name="Text Box 97"/>
            <p:cNvSpPr txBox="1">
              <a:spLocks noChangeArrowheads="1"/>
            </p:cNvSpPr>
            <p:nvPr/>
          </p:nvSpPr>
          <p:spPr bwMode="auto">
            <a:xfrm>
              <a:off x="7511331" y="5166886"/>
              <a:ext cx="1018906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235" name="Прямоугольник 234"/>
            <p:cNvSpPr/>
            <p:nvPr/>
          </p:nvSpPr>
          <p:spPr>
            <a:xfrm>
              <a:off x="6965654" y="4655180"/>
              <a:ext cx="422408" cy="104536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36" name="Text Box 97"/>
            <p:cNvSpPr txBox="1">
              <a:spLocks noChangeArrowheads="1"/>
            </p:cNvSpPr>
            <p:nvPr/>
          </p:nvSpPr>
          <p:spPr bwMode="auto">
            <a:xfrm>
              <a:off x="7470662" y="4558668"/>
              <a:ext cx="1440241" cy="234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6965654" y="4512371"/>
              <a:ext cx="415956" cy="12321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238" name="Text Box 97"/>
            <p:cNvSpPr txBox="1">
              <a:spLocks noChangeArrowheads="1"/>
            </p:cNvSpPr>
            <p:nvPr/>
          </p:nvSpPr>
          <p:spPr bwMode="auto">
            <a:xfrm>
              <a:off x="7496091" y="4324967"/>
              <a:ext cx="1788099" cy="185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39" name="Text Box 97"/>
            <p:cNvSpPr txBox="1">
              <a:spLocks noChangeArrowheads="1"/>
            </p:cNvSpPr>
            <p:nvPr/>
          </p:nvSpPr>
          <p:spPr bwMode="auto">
            <a:xfrm>
              <a:off x="7465612" y="4430540"/>
              <a:ext cx="1702944" cy="234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latin typeface="Times New Roman" pitchFamily="18" charset="0"/>
                </a:rPr>
                <a:t>- </a:t>
              </a:r>
              <a:r>
                <a:rPr lang="ru-RU" altLang="ru-RU" sz="675" dirty="0"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240" name="Прямоугольник 239"/>
            <p:cNvSpPr/>
            <p:nvPr/>
          </p:nvSpPr>
          <p:spPr bwMode="auto">
            <a:xfrm>
              <a:off x="7074960" y="5093786"/>
              <a:ext cx="220710" cy="86687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Прямоугольник 240"/>
            <p:cNvSpPr/>
            <p:nvPr/>
          </p:nvSpPr>
          <p:spPr bwMode="auto">
            <a:xfrm>
              <a:off x="7060796" y="5235255"/>
              <a:ext cx="220710" cy="9229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Прямоугольник 241"/>
            <p:cNvSpPr/>
            <p:nvPr/>
          </p:nvSpPr>
          <p:spPr bwMode="auto">
            <a:xfrm>
              <a:off x="7020158" y="4378615"/>
              <a:ext cx="298729" cy="1143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Text Box 97"/>
            <p:cNvSpPr txBox="1">
              <a:spLocks noChangeArrowheads="1"/>
            </p:cNvSpPr>
            <p:nvPr/>
          </p:nvSpPr>
          <p:spPr bwMode="auto">
            <a:xfrm>
              <a:off x="7508974" y="4886818"/>
              <a:ext cx="1506131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ночная температура воздуха</a:t>
              </a:r>
            </a:p>
          </p:txBody>
        </p:sp>
        <p:sp>
          <p:nvSpPr>
            <p:cNvPr id="132" name="Text Box 97"/>
            <p:cNvSpPr txBox="1">
              <a:spLocks noChangeArrowheads="1"/>
            </p:cNvSpPr>
            <p:nvPr/>
          </p:nvSpPr>
          <p:spPr bwMode="auto">
            <a:xfrm>
              <a:off x="7507095" y="4742364"/>
              <a:ext cx="1506131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дневная температура воздуха</a:t>
              </a: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-11523" y="5241494"/>
            <a:ext cx="2633848" cy="276997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МО г. Новороссийск</a:t>
            </a:r>
            <a:endParaRPr lang="ru-RU" sz="1200" dirty="0"/>
          </a:p>
        </p:txBody>
      </p:sp>
      <p:sp>
        <p:nvSpPr>
          <p:cNvPr id="129" name="Прямоугольник 128"/>
          <p:cNvSpPr/>
          <p:nvPr/>
        </p:nvSpPr>
        <p:spPr bwMode="auto">
          <a:xfrm>
            <a:off x="7029873" y="5309067"/>
            <a:ext cx="314599" cy="97485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Прямоугольник 130"/>
          <p:cNvSpPr/>
          <p:nvPr/>
        </p:nvSpPr>
        <p:spPr bwMode="auto">
          <a:xfrm>
            <a:off x="7026121" y="5162306"/>
            <a:ext cx="303046" cy="117350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46510" y="657711"/>
            <a:ext cx="2885452" cy="369330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/>
              <a:t>Прогноз порывов ветра, м/с</a:t>
            </a:r>
          </a:p>
          <a:p>
            <a:r>
              <a:rPr lang="ru-RU" sz="900" dirty="0" smtClean="0"/>
              <a:t>на 18.00 </a:t>
            </a:r>
            <a:r>
              <a:rPr lang="en-US" sz="900" dirty="0" smtClean="0"/>
              <a:t>2</a:t>
            </a:r>
            <a:r>
              <a:rPr lang="ru-RU" sz="900" dirty="0"/>
              <a:t>6</a:t>
            </a:r>
            <a:r>
              <a:rPr lang="ru-RU" sz="900" dirty="0" smtClean="0"/>
              <a:t>.12.2022</a:t>
            </a:r>
            <a:endParaRPr lang="ru-RU" sz="900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534439" y="3333170"/>
            <a:ext cx="1361163" cy="691345"/>
            <a:chOff x="519470" y="3431720"/>
            <a:chExt cx="1361163" cy="691345"/>
          </a:xfrm>
        </p:grpSpPr>
        <p:sp>
          <p:nvSpPr>
            <p:cNvPr id="82" name="Text Box 182"/>
            <p:cNvSpPr txBox="1">
              <a:spLocks noChangeArrowheads="1"/>
            </p:cNvSpPr>
            <p:nvPr/>
          </p:nvSpPr>
          <p:spPr bwMode="auto">
            <a:xfrm>
              <a:off x="746175" y="3431720"/>
              <a:ext cx="1134457" cy="173598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Темрюкский район</a:t>
              </a:r>
            </a:p>
          </p:txBody>
        </p:sp>
        <p:sp>
          <p:nvSpPr>
            <p:cNvPr id="96" name="Прямоугольник 95"/>
            <p:cNvSpPr/>
            <p:nvPr/>
          </p:nvSpPr>
          <p:spPr bwMode="auto">
            <a:xfrm>
              <a:off x="1132863" y="3781782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1967/619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132863" y="3954401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43427/120552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" name="Группа 16"/>
            <p:cNvGrpSpPr/>
            <p:nvPr/>
          </p:nvGrpSpPr>
          <p:grpSpPr>
            <a:xfrm>
              <a:off x="519470" y="3609298"/>
              <a:ext cx="1361163" cy="172484"/>
              <a:chOff x="519470" y="3609298"/>
              <a:chExt cx="1361163" cy="172484"/>
            </a:xfrm>
          </p:grpSpPr>
          <p:sp>
            <p:nvSpPr>
              <p:cNvPr id="152" name="Прямоугольник 151"/>
              <p:cNvSpPr/>
              <p:nvPr/>
            </p:nvSpPr>
            <p:spPr bwMode="auto">
              <a:xfrm>
                <a:off x="519470" y="3609298"/>
                <a:ext cx="340980" cy="172484"/>
              </a:xfrm>
              <a:prstGeom prst="rect">
                <a:avLst/>
              </a:prstGeom>
              <a:solidFill>
                <a:srgbClr val="4ADFE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11℃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Прямоугольник 125"/>
              <p:cNvSpPr/>
              <p:nvPr/>
            </p:nvSpPr>
            <p:spPr bwMode="auto">
              <a:xfrm>
                <a:off x="1201430" y="3609298"/>
                <a:ext cx="340980" cy="1724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3" name="Прямоугольник 142"/>
              <p:cNvSpPr/>
              <p:nvPr/>
            </p:nvSpPr>
            <p:spPr bwMode="auto">
              <a:xfrm>
                <a:off x="1539653" y="3609298"/>
                <a:ext cx="340980" cy="1724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59%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Прямоугольник 143"/>
              <p:cNvSpPr/>
              <p:nvPr/>
            </p:nvSpPr>
            <p:spPr bwMode="auto">
              <a:xfrm>
                <a:off x="860450" y="3609298"/>
                <a:ext cx="340980" cy="172484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/>
                <a:r>
                  <a:rPr lang="ru-RU" sz="6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3" name="Группа 22"/>
          <p:cNvGrpSpPr/>
          <p:nvPr/>
        </p:nvGrpSpPr>
        <p:grpSpPr>
          <a:xfrm>
            <a:off x="1274379" y="4166591"/>
            <a:ext cx="1364409" cy="651211"/>
            <a:chOff x="1314080" y="4123065"/>
            <a:chExt cx="1364409" cy="651211"/>
          </a:xfrm>
        </p:grpSpPr>
        <p:sp>
          <p:nvSpPr>
            <p:cNvPr id="116" name="Прямоугольник 115"/>
            <p:cNvSpPr/>
            <p:nvPr/>
          </p:nvSpPr>
          <p:spPr bwMode="auto">
            <a:xfrm>
              <a:off x="1927807" y="4431299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793/534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Прямоугольник 116"/>
            <p:cNvSpPr/>
            <p:nvPr/>
          </p:nvSpPr>
          <p:spPr>
            <a:xfrm>
              <a:off x="1927807" y="4612385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>
                <a:defRPr/>
              </a:pPr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47931/246266</a:t>
              </a:r>
            </a:p>
          </p:txBody>
        </p:sp>
        <p:sp>
          <p:nvSpPr>
            <p:cNvPr id="122" name="Text Box 182"/>
            <p:cNvSpPr txBox="1">
              <a:spLocks noChangeArrowheads="1"/>
            </p:cNvSpPr>
            <p:nvPr/>
          </p:nvSpPr>
          <p:spPr bwMode="auto">
            <a:xfrm>
              <a:off x="1598952" y="4123065"/>
              <a:ext cx="1079537" cy="15158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Новороссийск</a:t>
              </a:r>
            </a:p>
          </p:txBody>
        </p:sp>
        <p:grpSp>
          <p:nvGrpSpPr>
            <p:cNvPr id="147" name="Группа 146"/>
            <p:cNvGrpSpPr/>
            <p:nvPr/>
          </p:nvGrpSpPr>
          <p:grpSpPr>
            <a:xfrm>
              <a:off x="1314080" y="4258815"/>
              <a:ext cx="1361163" cy="172484"/>
              <a:chOff x="519470" y="3609298"/>
              <a:chExt cx="1361163" cy="172484"/>
            </a:xfrm>
          </p:grpSpPr>
          <p:sp>
            <p:nvSpPr>
              <p:cNvPr id="148" name="Прямоугольник 147"/>
              <p:cNvSpPr/>
              <p:nvPr/>
            </p:nvSpPr>
            <p:spPr bwMode="auto">
              <a:xfrm>
                <a:off x="519470" y="3609298"/>
                <a:ext cx="340980" cy="172484"/>
              </a:xfrm>
              <a:prstGeom prst="rect">
                <a:avLst/>
              </a:prstGeom>
              <a:solidFill>
                <a:srgbClr val="4ADFE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10℃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9" name="Прямоугольник 148"/>
              <p:cNvSpPr/>
              <p:nvPr/>
            </p:nvSpPr>
            <p:spPr bwMode="auto">
              <a:xfrm>
                <a:off x="1201430" y="3609298"/>
                <a:ext cx="340980" cy="1724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" name="Прямоугольник 149"/>
              <p:cNvSpPr/>
              <p:nvPr/>
            </p:nvSpPr>
            <p:spPr bwMode="auto">
              <a:xfrm>
                <a:off x="1539653" y="3609298"/>
                <a:ext cx="340980" cy="1724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58%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Прямоугольник 150"/>
              <p:cNvSpPr/>
              <p:nvPr/>
            </p:nvSpPr>
            <p:spPr bwMode="auto">
              <a:xfrm>
                <a:off x="860450" y="3609298"/>
                <a:ext cx="340980" cy="172484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/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</p:grpSp>
      </p:grpSp>
      <p:grpSp>
        <p:nvGrpSpPr>
          <p:cNvPr id="24" name="Группа 23"/>
          <p:cNvGrpSpPr/>
          <p:nvPr/>
        </p:nvGrpSpPr>
        <p:grpSpPr>
          <a:xfrm>
            <a:off x="2785740" y="5032202"/>
            <a:ext cx="1408394" cy="668148"/>
            <a:chOff x="2797179" y="4974993"/>
            <a:chExt cx="1408394" cy="668148"/>
          </a:xfrm>
        </p:grpSpPr>
        <p:sp>
          <p:nvSpPr>
            <p:cNvPr id="83" name="Text Box 182"/>
            <p:cNvSpPr txBox="1">
              <a:spLocks noChangeArrowheads="1"/>
            </p:cNvSpPr>
            <p:nvPr/>
          </p:nvSpPr>
          <p:spPr bwMode="auto">
            <a:xfrm>
              <a:off x="2797179" y="4974993"/>
              <a:ext cx="140839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05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altLang="ru-RU" sz="800" dirty="0">
                  <a:solidFill>
                    <a:schemeClr val="tx1"/>
                  </a:solidFill>
                </a:rPr>
                <a:t>Туапсинский район</a:t>
              </a:r>
            </a:p>
          </p:txBody>
        </p:sp>
        <p:sp>
          <p:nvSpPr>
            <p:cNvPr id="86" name="Прямоугольник 85"/>
            <p:cNvSpPr/>
            <p:nvPr/>
          </p:nvSpPr>
          <p:spPr bwMode="auto">
            <a:xfrm>
              <a:off x="3453661" y="5308631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726/360 </a:t>
              </a:r>
              <a:endParaRPr lang="ru-RU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3457645" y="5481250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35496/125876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3" name="Группа 152"/>
            <p:cNvGrpSpPr/>
            <p:nvPr/>
          </p:nvGrpSpPr>
          <p:grpSpPr>
            <a:xfrm>
              <a:off x="2841226" y="5140225"/>
              <a:ext cx="1361163" cy="172484"/>
              <a:chOff x="519470" y="3609298"/>
              <a:chExt cx="1361163" cy="172484"/>
            </a:xfrm>
          </p:grpSpPr>
          <p:sp>
            <p:nvSpPr>
              <p:cNvPr id="155" name="Прямоугольник 154"/>
              <p:cNvSpPr/>
              <p:nvPr/>
            </p:nvSpPr>
            <p:spPr bwMode="auto">
              <a:xfrm>
                <a:off x="519470" y="3609298"/>
                <a:ext cx="340980" cy="172484"/>
              </a:xfrm>
              <a:prstGeom prst="rect">
                <a:avLst/>
              </a:prstGeom>
              <a:solidFill>
                <a:srgbClr val="4ADFE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11℃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" name="Прямоугольник 155"/>
              <p:cNvSpPr/>
              <p:nvPr/>
            </p:nvSpPr>
            <p:spPr bwMode="auto">
              <a:xfrm>
                <a:off x="1201430" y="3609298"/>
                <a:ext cx="340980" cy="1724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Прямоугольник 156"/>
              <p:cNvSpPr/>
              <p:nvPr/>
            </p:nvSpPr>
            <p:spPr bwMode="auto">
              <a:xfrm>
                <a:off x="1539653" y="3609298"/>
                <a:ext cx="340980" cy="1724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83%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Прямоугольник 165"/>
              <p:cNvSpPr/>
              <p:nvPr/>
            </p:nvSpPr>
            <p:spPr bwMode="auto">
              <a:xfrm>
                <a:off x="860450" y="3609298"/>
                <a:ext cx="340980" cy="172484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/>
                <a:r>
                  <a:rPr lang="ru-RU" sz="6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5" name="Группа 24"/>
          <p:cNvGrpSpPr/>
          <p:nvPr/>
        </p:nvGrpSpPr>
        <p:grpSpPr>
          <a:xfrm>
            <a:off x="3559920" y="5701341"/>
            <a:ext cx="1366812" cy="631688"/>
            <a:chOff x="3572000" y="5650107"/>
            <a:chExt cx="1366812" cy="631688"/>
          </a:xfrm>
        </p:grpSpPr>
        <p:sp>
          <p:nvSpPr>
            <p:cNvPr id="84" name="Text Box 182"/>
            <p:cNvSpPr txBox="1">
              <a:spLocks noChangeArrowheads="1"/>
            </p:cNvSpPr>
            <p:nvPr/>
          </p:nvSpPr>
          <p:spPr bwMode="auto">
            <a:xfrm>
              <a:off x="3873524" y="5650107"/>
              <a:ext cx="1065288" cy="14368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Сочи</a:t>
              </a:r>
            </a:p>
          </p:txBody>
        </p:sp>
        <p:sp>
          <p:nvSpPr>
            <p:cNvPr id="111" name="Прямоугольник 110"/>
            <p:cNvSpPr/>
            <p:nvPr/>
          </p:nvSpPr>
          <p:spPr bwMode="auto">
            <a:xfrm>
              <a:off x="4186997" y="5964873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984/1336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4186997" y="6137493"/>
              <a:ext cx="747770" cy="144302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50362/497806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7" name="Группа 166"/>
            <p:cNvGrpSpPr/>
            <p:nvPr/>
          </p:nvGrpSpPr>
          <p:grpSpPr>
            <a:xfrm>
              <a:off x="3572000" y="5791660"/>
              <a:ext cx="1361163" cy="172484"/>
              <a:chOff x="519470" y="3609298"/>
              <a:chExt cx="1361163" cy="172484"/>
            </a:xfrm>
          </p:grpSpPr>
          <p:sp>
            <p:nvSpPr>
              <p:cNvPr id="168" name="Прямоугольник 167"/>
              <p:cNvSpPr/>
              <p:nvPr/>
            </p:nvSpPr>
            <p:spPr bwMode="auto">
              <a:xfrm>
                <a:off x="519470" y="3609298"/>
                <a:ext cx="340980" cy="172484"/>
              </a:xfrm>
              <a:prstGeom prst="rect">
                <a:avLst/>
              </a:prstGeom>
              <a:solidFill>
                <a:srgbClr val="4ADFE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11℃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Прямоугольник 168"/>
              <p:cNvSpPr/>
              <p:nvPr/>
            </p:nvSpPr>
            <p:spPr bwMode="auto">
              <a:xfrm>
                <a:off x="1201430" y="3609298"/>
                <a:ext cx="340980" cy="1724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Прямоугольник 169"/>
              <p:cNvSpPr/>
              <p:nvPr/>
            </p:nvSpPr>
            <p:spPr bwMode="auto">
              <a:xfrm>
                <a:off x="1539653" y="3609298"/>
                <a:ext cx="340980" cy="1724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77%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Прямоугольник 170"/>
              <p:cNvSpPr/>
              <p:nvPr/>
            </p:nvSpPr>
            <p:spPr bwMode="auto">
              <a:xfrm>
                <a:off x="860450" y="3609298"/>
                <a:ext cx="340980" cy="172484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/>
                <a:r>
                  <a:rPr lang="ru-RU" sz="6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6" name="Группа 25"/>
          <p:cNvGrpSpPr/>
          <p:nvPr/>
        </p:nvGrpSpPr>
        <p:grpSpPr>
          <a:xfrm>
            <a:off x="4521456" y="4979091"/>
            <a:ext cx="1367513" cy="658787"/>
            <a:chOff x="4453495" y="5038881"/>
            <a:chExt cx="1367513" cy="658787"/>
          </a:xfrm>
        </p:grpSpPr>
        <p:sp>
          <p:nvSpPr>
            <p:cNvPr id="160" name="Прямоугольник 159"/>
            <p:cNvSpPr/>
            <p:nvPr/>
          </p:nvSpPr>
          <p:spPr bwMode="auto">
            <a:xfrm>
              <a:off x="5070064" y="5363158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1138/492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5070064" y="5535777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>
                <a:defRPr/>
              </a:pPr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24752/71595 </a:t>
              </a:r>
              <a:endParaRPr lang="ru-RU" sz="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Text Box 182"/>
            <p:cNvSpPr txBox="1">
              <a:spLocks noChangeArrowheads="1"/>
            </p:cNvSpPr>
            <p:nvPr/>
          </p:nvSpPr>
          <p:spPr bwMode="auto">
            <a:xfrm>
              <a:off x="4715534" y="5038881"/>
              <a:ext cx="1105474" cy="168326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Мостовский район</a:t>
              </a:r>
            </a:p>
          </p:txBody>
        </p:sp>
        <p:grpSp>
          <p:nvGrpSpPr>
            <p:cNvPr id="172" name="Группа 171"/>
            <p:cNvGrpSpPr/>
            <p:nvPr/>
          </p:nvGrpSpPr>
          <p:grpSpPr>
            <a:xfrm>
              <a:off x="4453495" y="5195572"/>
              <a:ext cx="1361163" cy="172484"/>
              <a:chOff x="519470" y="3609298"/>
              <a:chExt cx="1361163" cy="172484"/>
            </a:xfrm>
          </p:grpSpPr>
          <p:sp>
            <p:nvSpPr>
              <p:cNvPr id="173" name="Прямоугольник 172"/>
              <p:cNvSpPr/>
              <p:nvPr/>
            </p:nvSpPr>
            <p:spPr bwMode="auto">
              <a:xfrm>
                <a:off x="519470" y="3609298"/>
                <a:ext cx="340980" cy="172484"/>
              </a:xfrm>
              <a:prstGeom prst="rect">
                <a:avLst/>
              </a:prstGeom>
              <a:solidFill>
                <a:srgbClr val="4ADFE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8℃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4" name="Прямоугольник 173"/>
              <p:cNvSpPr/>
              <p:nvPr/>
            </p:nvSpPr>
            <p:spPr bwMode="auto">
              <a:xfrm>
                <a:off x="1201430" y="3609298"/>
                <a:ext cx="340980" cy="1724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5" name="Прямоугольник 174"/>
              <p:cNvSpPr/>
              <p:nvPr/>
            </p:nvSpPr>
            <p:spPr bwMode="auto">
              <a:xfrm>
                <a:off x="1539653" y="3609298"/>
                <a:ext cx="340980" cy="1724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56%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6" name="Прямоугольник 175"/>
              <p:cNvSpPr/>
              <p:nvPr/>
            </p:nvSpPr>
            <p:spPr bwMode="auto">
              <a:xfrm>
                <a:off x="860450" y="3609298"/>
                <a:ext cx="340980" cy="172484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/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</p:grpSp>
      <p:grpSp>
        <p:nvGrpSpPr>
          <p:cNvPr id="28" name="Группа 27"/>
          <p:cNvGrpSpPr/>
          <p:nvPr/>
        </p:nvGrpSpPr>
        <p:grpSpPr>
          <a:xfrm>
            <a:off x="2688500" y="3714478"/>
            <a:ext cx="1377800" cy="655852"/>
            <a:chOff x="2664817" y="3889351"/>
            <a:chExt cx="1377800" cy="655852"/>
          </a:xfrm>
        </p:grpSpPr>
        <p:sp>
          <p:nvSpPr>
            <p:cNvPr id="85" name="Text Box 182"/>
            <p:cNvSpPr txBox="1">
              <a:spLocks noChangeArrowheads="1"/>
            </p:cNvSpPr>
            <p:nvPr/>
          </p:nvSpPr>
          <p:spPr bwMode="auto">
            <a:xfrm>
              <a:off x="3008424" y="3889351"/>
              <a:ext cx="1034193" cy="15901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Краснодар</a:t>
              </a:r>
            </a:p>
          </p:txBody>
        </p:sp>
        <p:sp>
          <p:nvSpPr>
            <p:cNvPr id="106" name="Прямоугольник 105"/>
            <p:cNvSpPr/>
            <p:nvPr/>
          </p:nvSpPr>
          <p:spPr bwMode="auto">
            <a:xfrm>
              <a:off x="3278210" y="4210693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342780/1272 </a:t>
              </a:r>
              <a:endParaRPr lang="ru-RU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3278210" y="4383312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>
                <a:defRPr/>
              </a:pPr>
              <a:r>
                <a:rPr lang="ru-RU" sz="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22387/151149 </a:t>
              </a:r>
            </a:p>
          </p:txBody>
        </p:sp>
        <p:grpSp>
          <p:nvGrpSpPr>
            <p:cNvPr id="177" name="Группа 176"/>
            <p:cNvGrpSpPr/>
            <p:nvPr/>
          </p:nvGrpSpPr>
          <p:grpSpPr>
            <a:xfrm>
              <a:off x="2664817" y="4040742"/>
              <a:ext cx="1361163" cy="172484"/>
              <a:chOff x="519470" y="3609298"/>
              <a:chExt cx="1361163" cy="172484"/>
            </a:xfrm>
          </p:grpSpPr>
          <p:sp>
            <p:nvSpPr>
              <p:cNvPr id="178" name="Прямоугольник 177"/>
              <p:cNvSpPr/>
              <p:nvPr/>
            </p:nvSpPr>
            <p:spPr bwMode="auto">
              <a:xfrm>
                <a:off x="519470" y="3609298"/>
                <a:ext cx="340980" cy="172484"/>
              </a:xfrm>
              <a:prstGeom prst="rect">
                <a:avLst/>
              </a:prstGeom>
              <a:solidFill>
                <a:srgbClr val="4ADFE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10℃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9" name="Прямоугольник 178"/>
              <p:cNvSpPr/>
              <p:nvPr/>
            </p:nvSpPr>
            <p:spPr bwMode="auto">
              <a:xfrm>
                <a:off x="1201430" y="3609298"/>
                <a:ext cx="340980" cy="1724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Прямоугольник 179"/>
              <p:cNvSpPr/>
              <p:nvPr/>
            </p:nvSpPr>
            <p:spPr bwMode="auto">
              <a:xfrm>
                <a:off x="1539653" y="3609298"/>
                <a:ext cx="340980" cy="1724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58%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1" name="Прямоугольник 180"/>
              <p:cNvSpPr/>
              <p:nvPr/>
            </p:nvSpPr>
            <p:spPr bwMode="auto">
              <a:xfrm>
                <a:off x="860450" y="3609298"/>
                <a:ext cx="340980" cy="172484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/>
                <a:r>
                  <a:rPr lang="ru-RU" sz="6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7" name="Группа 26"/>
          <p:cNvGrpSpPr/>
          <p:nvPr/>
        </p:nvGrpSpPr>
        <p:grpSpPr>
          <a:xfrm>
            <a:off x="3224882" y="2919754"/>
            <a:ext cx="1378053" cy="677236"/>
            <a:chOff x="3157237" y="2962346"/>
            <a:chExt cx="1378053" cy="677236"/>
          </a:xfrm>
        </p:grpSpPr>
        <p:sp>
          <p:nvSpPr>
            <p:cNvPr id="197" name="Прямоугольник 196"/>
            <p:cNvSpPr/>
            <p:nvPr/>
          </p:nvSpPr>
          <p:spPr bwMode="auto">
            <a:xfrm>
              <a:off x="3784936" y="3289832"/>
              <a:ext cx="739303" cy="20958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1776/494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Прямоугольник 197"/>
            <p:cNvSpPr/>
            <p:nvPr/>
          </p:nvSpPr>
          <p:spPr>
            <a:xfrm>
              <a:off x="3781763" y="3470918"/>
              <a:ext cx="742476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23573/60237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Text Box 182"/>
            <p:cNvSpPr txBox="1">
              <a:spLocks noChangeArrowheads="1"/>
            </p:cNvSpPr>
            <p:nvPr/>
          </p:nvSpPr>
          <p:spPr bwMode="auto">
            <a:xfrm>
              <a:off x="3349978" y="2962346"/>
              <a:ext cx="1185312" cy="165053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Выселковский район</a:t>
              </a:r>
            </a:p>
          </p:txBody>
        </p:sp>
        <p:grpSp>
          <p:nvGrpSpPr>
            <p:cNvPr id="182" name="Группа 181"/>
            <p:cNvGrpSpPr/>
            <p:nvPr/>
          </p:nvGrpSpPr>
          <p:grpSpPr>
            <a:xfrm>
              <a:off x="3157237" y="3127399"/>
              <a:ext cx="1361163" cy="172484"/>
              <a:chOff x="519470" y="3609298"/>
              <a:chExt cx="1361163" cy="172484"/>
            </a:xfrm>
          </p:grpSpPr>
          <p:sp>
            <p:nvSpPr>
              <p:cNvPr id="183" name="Прямоугольник 182"/>
              <p:cNvSpPr/>
              <p:nvPr/>
            </p:nvSpPr>
            <p:spPr bwMode="auto">
              <a:xfrm>
                <a:off x="519470" y="3609298"/>
                <a:ext cx="340980" cy="172484"/>
              </a:xfrm>
              <a:prstGeom prst="rect">
                <a:avLst/>
              </a:prstGeom>
              <a:solidFill>
                <a:srgbClr val="4ADFE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9℃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Прямоугольник 183"/>
              <p:cNvSpPr/>
              <p:nvPr/>
            </p:nvSpPr>
            <p:spPr bwMode="auto">
              <a:xfrm>
                <a:off x="1201430" y="3609298"/>
                <a:ext cx="340980" cy="1724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5" name="Прямоугольник 184"/>
              <p:cNvSpPr/>
              <p:nvPr/>
            </p:nvSpPr>
            <p:spPr bwMode="auto">
              <a:xfrm>
                <a:off x="1539653" y="3609298"/>
                <a:ext cx="340980" cy="1724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64%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6" name="Прямоугольник 185"/>
              <p:cNvSpPr/>
              <p:nvPr/>
            </p:nvSpPr>
            <p:spPr bwMode="auto">
              <a:xfrm>
                <a:off x="860450" y="3609298"/>
                <a:ext cx="340980" cy="172484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/>
                <a:r>
                  <a:rPr lang="ru-RU" sz="6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273699" y="2505550"/>
            <a:ext cx="1556088" cy="660137"/>
            <a:chOff x="1378368" y="2512928"/>
            <a:chExt cx="1556088" cy="660137"/>
          </a:xfrm>
        </p:grpSpPr>
        <p:sp>
          <p:nvSpPr>
            <p:cNvPr id="81" name="Text Box 182"/>
            <p:cNvSpPr txBox="1">
              <a:spLocks noChangeArrowheads="1"/>
            </p:cNvSpPr>
            <p:nvPr/>
          </p:nvSpPr>
          <p:spPr bwMode="auto">
            <a:xfrm>
              <a:off x="1378368" y="2512928"/>
              <a:ext cx="1556088" cy="155387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Приморско-Ахтарский район</a:t>
              </a:r>
            </a:p>
          </p:txBody>
        </p:sp>
        <p:sp>
          <p:nvSpPr>
            <p:cNvPr id="101" name="Прямоугольник 100"/>
            <p:cNvSpPr/>
            <p:nvPr/>
          </p:nvSpPr>
          <p:spPr bwMode="auto">
            <a:xfrm>
              <a:off x="2112735" y="2830088"/>
              <a:ext cx="81694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15562/156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2112736" y="3011174"/>
              <a:ext cx="81695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14896/58334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7" name="Группа 186"/>
            <p:cNvGrpSpPr/>
            <p:nvPr/>
          </p:nvGrpSpPr>
          <p:grpSpPr>
            <a:xfrm>
              <a:off x="1568521" y="2651349"/>
              <a:ext cx="1361163" cy="172484"/>
              <a:chOff x="519470" y="3609298"/>
              <a:chExt cx="1361163" cy="172484"/>
            </a:xfrm>
          </p:grpSpPr>
          <p:sp>
            <p:nvSpPr>
              <p:cNvPr id="188" name="Прямоугольник 187"/>
              <p:cNvSpPr/>
              <p:nvPr/>
            </p:nvSpPr>
            <p:spPr bwMode="auto">
              <a:xfrm>
                <a:off x="519470" y="3609298"/>
                <a:ext cx="340980" cy="172484"/>
              </a:xfrm>
              <a:prstGeom prst="rect">
                <a:avLst/>
              </a:prstGeom>
              <a:solidFill>
                <a:srgbClr val="4ADFE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8℃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Прямоугольник 188"/>
              <p:cNvSpPr/>
              <p:nvPr/>
            </p:nvSpPr>
            <p:spPr bwMode="auto">
              <a:xfrm>
                <a:off x="1201430" y="3609298"/>
                <a:ext cx="340980" cy="1724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190" name="Прямоугольник 189"/>
              <p:cNvSpPr/>
              <p:nvPr/>
            </p:nvSpPr>
            <p:spPr bwMode="auto">
              <a:xfrm>
                <a:off x="1539653" y="3609298"/>
                <a:ext cx="340980" cy="1724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84%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1" name="Прямоугольник 190"/>
              <p:cNvSpPr/>
              <p:nvPr/>
            </p:nvSpPr>
            <p:spPr bwMode="auto">
              <a:xfrm>
                <a:off x="868401" y="3609298"/>
                <a:ext cx="340980" cy="172484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/>
                <a:r>
                  <a:rPr lang="ru-RU" sz="6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9" name="Группа 18"/>
          <p:cNvGrpSpPr/>
          <p:nvPr/>
        </p:nvGrpSpPr>
        <p:grpSpPr>
          <a:xfrm>
            <a:off x="3101489" y="1909203"/>
            <a:ext cx="1369868" cy="661929"/>
            <a:chOff x="2815304" y="2038741"/>
            <a:chExt cx="1369868" cy="661929"/>
          </a:xfrm>
        </p:grpSpPr>
        <p:sp>
          <p:nvSpPr>
            <p:cNvPr id="134" name="Прямоугольник 133"/>
            <p:cNvSpPr/>
            <p:nvPr/>
          </p:nvSpPr>
          <p:spPr bwMode="auto">
            <a:xfrm>
              <a:off x="3432546" y="236689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/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579/407</a:t>
              </a:r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3432546" y="2532006"/>
              <a:ext cx="744922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26246/63415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Text Box 182"/>
            <p:cNvSpPr txBox="1">
              <a:spLocks noChangeArrowheads="1"/>
            </p:cNvSpPr>
            <p:nvPr/>
          </p:nvSpPr>
          <p:spPr bwMode="auto">
            <a:xfrm>
              <a:off x="2945067" y="2038741"/>
              <a:ext cx="1240105" cy="16110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Ленинградский район</a:t>
              </a:r>
            </a:p>
          </p:txBody>
        </p:sp>
        <p:grpSp>
          <p:nvGrpSpPr>
            <p:cNvPr id="192" name="Группа 191"/>
            <p:cNvGrpSpPr/>
            <p:nvPr/>
          </p:nvGrpSpPr>
          <p:grpSpPr>
            <a:xfrm>
              <a:off x="2815304" y="2194410"/>
              <a:ext cx="1361163" cy="172484"/>
              <a:chOff x="519470" y="3609298"/>
              <a:chExt cx="1361163" cy="172484"/>
            </a:xfrm>
          </p:grpSpPr>
          <p:sp>
            <p:nvSpPr>
              <p:cNvPr id="193" name="Прямоугольник 192"/>
              <p:cNvSpPr/>
              <p:nvPr/>
            </p:nvSpPr>
            <p:spPr bwMode="auto">
              <a:xfrm>
                <a:off x="519470" y="3609298"/>
                <a:ext cx="340980" cy="172484"/>
              </a:xfrm>
              <a:prstGeom prst="rect">
                <a:avLst/>
              </a:prstGeom>
              <a:solidFill>
                <a:srgbClr val="4ADFE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7℃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Прямоугольник 193"/>
              <p:cNvSpPr/>
              <p:nvPr/>
            </p:nvSpPr>
            <p:spPr bwMode="auto">
              <a:xfrm>
                <a:off x="1201430" y="3609298"/>
                <a:ext cx="340980" cy="1724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Прямоугольник 194"/>
              <p:cNvSpPr/>
              <p:nvPr/>
            </p:nvSpPr>
            <p:spPr bwMode="auto">
              <a:xfrm>
                <a:off x="1539653" y="3609298"/>
                <a:ext cx="340980" cy="1724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87%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2" name="Прямоугольник 201"/>
              <p:cNvSpPr/>
              <p:nvPr/>
            </p:nvSpPr>
            <p:spPr bwMode="auto">
              <a:xfrm>
                <a:off x="860450" y="3609298"/>
                <a:ext cx="340980" cy="172484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/>
                <a:r>
                  <a:rPr lang="ru-RU" sz="6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8" name="Группа 17"/>
          <p:cNvGrpSpPr/>
          <p:nvPr/>
        </p:nvGrpSpPr>
        <p:grpSpPr>
          <a:xfrm>
            <a:off x="1847257" y="1372949"/>
            <a:ext cx="1368470" cy="669858"/>
            <a:chOff x="1795121" y="1406983"/>
            <a:chExt cx="1368470" cy="669858"/>
          </a:xfrm>
        </p:grpSpPr>
        <p:sp>
          <p:nvSpPr>
            <p:cNvPr id="80" name="Text Box 182"/>
            <p:cNvSpPr txBox="1">
              <a:spLocks noChangeArrowheads="1"/>
            </p:cNvSpPr>
            <p:nvPr/>
          </p:nvSpPr>
          <p:spPr bwMode="auto">
            <a:xfrm>
              <a:off x="2229957" y="1406983"/>
              <a:ext cx="93363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Ейский район</a:t>
              </a:r>
            </a:p>
          </p:txBody>
        </p:sp>
        <p:sp>
          <p:nvSpPr>
            <p:cNvPr id="91" name="Прямоугольник 90"/>
            <p:cNvSpPr/>
            <p:nvPr/>
          </p:nvSpPr>
          <p:spPr bwMode="auto">
            <a:xfrm>
              <a:off x="2415655" y="1742331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2052/824 </a:t>
              </a:r>
              <a:endParaRPr lang="ru-RU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2419639" y="1914950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>
                <a:defRPr/>
              </a:pPr>
              <a:r>
                <a:rPr lang="ru-RU" sz="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31306/140838 </a:t>
              </a:r>
            </a:p>
          </p:txBody>
        </p:sp>
        <p:grpSp>
          <p:nvGrpSpPr>
            <p:cNvPr id="203" name="Группа 202"/>
            <p:cNvGrpSpPr/>
            <p:nvPr/>
          </p:nvGrpSpPr>
          <p:grpSpPr>
            <a:xfrm>
              <a:off x="1795121" y="1566669"/>
              <a:ext cx="1361163" cy="172484"/>
              <a:chOff x="519470" y="3609298"/>
              <a:chExt cx="1361163" cy="172484"/>
            </a:xfrm>
          </p:grpSpPr>
          <p:sp>
            <p:nvSpPr>
              <p:cNvPr id="204" name="Прямоугольник 203"/>
              <p:cNvSpPr/>
              <p:nvPr/>
            </p:nvSpPr>
            <p:spPr bwMode="auto">
              <a:xfrm>
                <a:off x="519470" y="3609298"/>
                <a:ext cx="340980" cy="172484"/>
              </a:xfrm>
              <a:prstGeom prst="rect">
                <a:avLst/>
              </a:prstGeom>
              <a:solidFill>
                <a:srgbClr val="4ADFE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4℃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" name="Прямоугольник 204"/>
              <p:cNvSpPr/>
              <p:nvPr/>
            </p:nvSpPr>
            <p:spPr bwMode="auto">
              <a:xfrm>
                <a:off x="1201430" y="3609298"/>
                <a:ext cx="340980" cy="1724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206" name="Прямоугольник 205"/>
              <p:cNvSpPr/>
              <p:nvPr/>
            </p:nvSpPr>
            <p:spPr bwMode="auto">
              <a:xfrm>
                <a:off x="1539653" y="3609298"/>
                <a:ext cx="340980" cy="1724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76%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8" name="Прямоугольник 207"/>
              <p:cNvSpPr/>
              <p:nvPr/>
            </p:nvSpPr>
            <p:spPr bwMode="auto">
              <a:xfrm>
                <a:off x="860450" y="3609298"/>
                <a:ext cx="340980" cy="172484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/>
                <a:r>
                  <a:rPr lang="ru-RU" sz="6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5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3" r="7945"/>
          <a:stretch/>
        </p:blipFill>
        <p:spPr bwMode="auto">
          <a:xfrm>
            <a:off x="8931205" y="1022841"/>
            <a:ext cx="200757" cy="17653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510" y="1030196"/>
            <a:ext cx="2676229" cy="17580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5569"/>
            <a:ext cx="2622325" cy="13622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68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" y="55244"/>
            <a:ext cx="9141301" cy="68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27070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МЕТЕООБСТАНОВКЕ</a:t>
            </a:r>
          </a:p>
          <a:p>
            <a:r>
              <a:rPr lang="ru-RU" sz="1200" dirty="0"/>
              <a:t>НА ТЕРРИТОРИИ </a:t>
            </a:r>
            <a:r>
              <a:rPr lang="ru-RU" sz="1200" dirty="0" smtClean="0"/>
              <a:t> КРАСНОДАРСКОГО  КРАЯ</a:t>
            </a:r>
            <a:endParaRPr lang="ru-RU" sz="1200" dirty="0"/>
          </a:p>
          <a:p>
            <a:r>
              <a:rPr lang="ru-RU" sz="1200" dirty="0"/>
              <a:t>(использовались данные, представленные в информационном ресурсе погоды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3" name="Text Box 182"/>
          <p:cNvSpPr txBox="1">
            <a:spLocks noChangeArrowheads="1"/>
          </p:cNvSpPr>
          <p:nvPr/>
        </p:nvSpPr>
        <p:spPr bwMode="auto">
          <a:xfrm>
            <a:off x="4133478" y="2922272"/>
            <a:ext cx="1049080" cy="275078"/>
          </a:xfrm>
          <a:prstGeom prst="rect">
            <a:avLst/>
          </a:prstGeom>
          <a:solidFill>
            <a:srgbClr val="4ADFE6">
              <a:alpha val="76000"/>
            </a:srgbClr>
          </a:solidFill>
          <a:ln w="6350"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1200" dirty="0"/>
              <a:t>Черное море</a:t>
            </a:r>
          </a:p>
        </p:txBody>
      </p:sp>
      <p:sp>
        <p:nvSpPr>
          <p:cNvPr id="24" name="Text Box 182"/>
          <p:cNvSpPr txBox="1">
            <a:spLocks noChangeArrowheads="1"/>
          </p:cNvSpPr>
          <p:nvPr/>
        </p:nvSpPr>
        <p:spPr bwMode="auto">
          <a:xfrm>
            <a:off x="5521322" y="2892523"/>
            <a:ext cx="507952" cy="141887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Сочи</a:t>
            </a:r>
          </a:p>
        </p:txBody>
      </p:sp>
      <p:sp>
        <p:nvSpPr>
          <p:cNvPr id="26" name="Text Box 182"/>
          <p:cNvSpPr txBox="1">
            <a:spLocks noChangeArrowheads="1"/>
          </p:cNvSpPr>
          <p:nvPr/>
        </p:nvSpPr>
        <p:spPr bwMode="auto">
          <a:xfrm>
            <a:off x="5215789" y="2570636"/>
            <a:ext cx="678643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Краснодар</a:t>
            </a:r>
          </a:p>
        </p:txBody>
      </p:sp>
      <p:sp>
        <p:nvSpPr>
          <p:cNvPr id="29" name="Text Box 182"/>
          <p:cNvSpPr txBox="1">
            <a:spLocks noChangeArrowheads="1"/>
          </p:cNvSpPr>
          <p:nvPr/>
        </p:nvSpPr>
        <p:spPr bwMode="auto">
          <a:xfrm>
            <a:off x="5215789" y="1877406"/>
            <a:ext cx="903372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Ростов-на-Дону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745" y="4436623"/>
            <a:ext cx="1703916" cy="461663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Область высокого давления </a:t>
            </a:r>
            <a:r>
              <a:rPr lang="en-US" dirty="0" smtClean="0"/>
              <a:t>H</a:t>
            </a:r>
            <a:endParaRPr lang="ru-RU" dirty="0"/>
          </a:p>
        </p:txBody>
      </p:sp>
      <p:sp>
        <p:nvSpPr>
          <p:cNvPr id="43" name="Полилиния 42"/>
          <p:cNvSpPr/>
          <p:nvPr/>
        </p:nvSpPr>
        <p:spPr>
          <a:xfrm rot="1919246" flipH="1">
            <a:off x="339456" y="5380455"/>
            <a:ext cx="487298" cy="431427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3533299" y="2071861"/>
            <a:ext cx="1519126" cy="461663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Область низкого давления </a:t>
            </a:r>
            <a:r>
              <a:rPr lang="en-US" dirty="0" smtClean="0"/>
              <a:t>L</a:t>
            </a:r>
            <a:endParaRPr lang="ru-RU" dirty="0"/>
          </a:p>
        </p:txBody>
      </p:sp>
      <p:sp>
        <p:nvSpPr>
          <p:cNvPr id="22" name="Полилиния 21"/>
          <p:cNvSpPr/>
          <p:nvPr/>
        </p:nvSpPr>
        <p:spPr>
          <a:xfrm rot="12280212" flipH="1">
            <a:off x="4154898" y="1533869"/>
            <a:ext cx="603432" cy="280411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chemeClr val="accent5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олилиния 27"/>
          <p:cNvSpPr/>
          <p:nvPr/>
        </p:nvSpPr>
        <p:spPr>
          <a:xfrm rot="1656847" flipH="1">
            <a:off x="4315449" y="3376059"/>
            <a:ext cx="603432" cy="374714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chemeClr val="accent5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олилиния 20"/>
          <p:cNvSpPr/>
          <p:nvPr/>
        </p:nvSpPr>
        <p:spPr>
          <a:xfrm rot="19100989" flipH="1">
            <a:off x="1978973" y="4517045"/>
            <a:ext cx="487298" cy="431427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олилиния 26"/>
          <p:cNvSpPr/>
          <p:nvPr/>
        </p:nvSpPr>
        <p:spPr>
          <a:xfrm rot="12950923" flipH="1">
            <a:off x="488059" y="3451373"/>
            <a:ext cx="487298" cy="431427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олилиния 29"/>
          <p:cNvSpPr/>
          <p:nvPr/>
        </p:nvSpPr>
        <p:spPr>
          <a:xfrm rot="6343272" flipH="1">
            <a:off x="2876431" y="2261023"/>
            <a:ext cx="603432" cy="280411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chemeClr val="accent5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олилиния 30"/>
          <p:cNvSpPr/>
          <p:nvPr/>
        </p:nvSpPr>
        <p:spPr>
          <a:xfrm rot="17508561" flipH="1">
            <a:off x="5817445" y="2430431"/>
            <a:ext cx="603432" cy="280411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chemeClr val="accent5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526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7" t="17000" r="7917" b="5000"/>
          <a:stretch/>
        </p:blipFill>
        <p:spPr bwMode="auto">
          <a:xfrm>
            <a:off x="-6352" y="0"/>
            <a:ext cx="91503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39257" y="860961"/>
            <a:ext cx="5769763" cy="91068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сильного ветра с порывами прогнозируется возникновение чрезвычайных ситуаций (происшествий), связанных с нарушением условий жизнедеятельности населения, повреждением (обрывом) ЛЭП и линий связи, нарушениями в системе ЖКХ.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5703"/>
            <a:ext cx="9144000" cy="6696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ПРОВЕДЕНИЕ РАСЧЕТОВ ДЛЯ ОРГАНИЗАЦИИ НОРМАЛЬНЫХ УСЛОВИЙ </a:t>
            </a:r>
          </a:p>
          <a:p>
            <a:r>
              <a:rPr lang="ru-RU" dirty="0"/>
              <a:t>ЖИЗНЕДЕЯТЕЛЬНОСТИ НАСЕЛЕНИЯ</a:t>
            </a:r>
          </a:p>
          <a:p>
            <a:r>
              <a:rPr lang="ru-RU" dirty="0"/>
              <a:t>(с использованием программно-расчетных комплексов)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43462" y="187876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питьевой воды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в сутки при малой физической активности (с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энергозатратами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5,0-105 Дж/ч (120 ккал/ч)) для различных видов водопотребления и режимов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60003" y="443872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трехразового подвоза воды (одна автоцистерна будет  подвозить воду 3 раза в день по 4 000 л) необходимо привлечь 7 автоцистерн водоизмещением    4 000 л для обеспечения питьевой водой и 14 автоцистерн для обеспечения водой для приготовления пищи и умывания.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="" xmlns:a16="http://schemas.microsoft.com/office/drawing/2014/main" id="{B08D1396-4F65-4736-A42C-664F28640426}"/>
                  </a:ext>
                </a:extLst>
              </p:cNvPr>
              <p:cNvSpPr/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ru-RU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𝑁𝐴𝑛</m:t>
                          </m:r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𝑛𝐴</m:t>
                          </m:r>
                          <m:sSup>
                            <m:sSup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+5.5</m:t>
                          </m:r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ru-RU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</a:rPr>
                        <m:t>1</m:t>
                      </m:r>
                      <m:r>
                        <a:rPr lang="ru-RU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,6</m:t>
                      </m:r>
                    </m:oMath>
                  </m:oMathPara>
                </a14:m>
                <a:endParaRPr lang="ru-RU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08D1396-4F65-4736-A42C-664F2864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222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39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8" y="637635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9144000" y="-1611313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9144000" y="4797152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9144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="" xmlns:a16="http://schemas.microsoft.com/office/drawing/2014/main" id="{E7C0E34A-AAA6-4119-93FF-429F60A4B268}"/>
              </a:ext>
            </a:extLst>
          </p:cNvPr>
          <p:cNvSpPr/>
          <p:nvPr/>
        </p:nvSpPr>
        <p:spPr bwMode="auto">
          <a:xfrm>
            <a:off x="-7495" y="-19199"/>
            <a:ext cx="9151479" cy="6883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СИЛЬНОМУ ВЕТРУ НА ТЕРРИТОРИИ КРАСНОДАРСКОГО КРАЯ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1049791" y="1102885"/>
            <a:ext cx="7063212" cy="38318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Довести 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Провести, при необходимости (в соответствии с прогнозной информацией), заседания комиссии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предупреждению и ликвидации чрезвычайных ситуаций и обеспечению пожарной безопасности по вопросам предупреждения возможных чрезвычайных ситуаций (происшествий), обусловленных неблагоприятным прогнозом,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введением режима повышенной готовности.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(происшествия);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Поддерживать на необходимом уровне запасы материальных и финансовых ресурсов для ликвидации чрезвычайных ситуаций;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Усилить контроль за регистрацией групп туристов, направляющихся в горные районы, и обеспечить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достоверной информацией о метеоусловиях на маршрутах;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Организовать подготовительные работы по проведению эвакуации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Другие мероприятия с учетом особенностей территории, прогнозной информации и складывающейся оперативной обстановки.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1049791" y="859315"/>
            <a:ext cx="7063212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31578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564713</TotalTime>
  <Words>798</Words>
  <Application>Microsoft Office PowerPoint</Application>
  <PresentationFormat>Экран (4:3)</PresentationFormat>
  <Paragraphs>213</Paragraphs>
  <Slides>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27801</cp:revision>
  <cp:lastPrinted>2022-12-22T02:43:29Z</cp:lastPrinted>
  <dcterms:created xsi:type="dcterms:W3CDTF">2014-09-08T13:21:12Z</dcterms:created>
  <dcterms:modified xsi:type="dcterms:W3CDTF">2022-12-25T13:00:16Z</dcterms:modified>
</cp:coreProperties>
</file>