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0"/>
  </p:notesMasterIdLst>
  <p:handoutMasterIdLst>
    <p:handoutMasterId r:id="rId11"/>
  </p:handoutMasterIdLst>
  <p:sldIdLst>
    <p:sldId id="8046" r:id="rId2"/>
    <p:sldId id="8052" r:id="rId3"/>
    <p:sldId id="8051" r:id="rId4"/>
    <p:sldId id="8058" r:id="rId5"/>
    <p:sldId id="8060" r:id="rId6"/>
    <p:sldId id="8061" r:id="rId7"/>
    <p:sldId id="8062" r:id="rId8"/>
    <p:sldId id="8063" r:id="rId9"/>
  </p:sldIdLst>
  <p:sldSz cx="9144000" cy="6858000" type="screen4x3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52"/>
            <p14:sldId id="8051"/>
            <p14:sldId id="8058"/>
            <p14:sldId id="8060"/>
            <p14:sldId id="8061"/>
            <p14:sldId id="8062"/>
            <p14:sldId id="8063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F353"/>
    <a:srgbClr val="EFF4ED"/>
    <a:srgbClr val="4ADFE6"/>
    <a:srgbClr val="FF0000"/>
    <a:srgbClr val="181DF8"/>
    <a:srgbClr val="FFFF00"/>
    <a:srgbClr val="563BF5"/>
    <a:srgbClr val="000000"/>
    <a:srgbClr val="FFFFFF"/>
    <a:srgbClr val="060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6433" autoAdjust="0"/>
  </p:normalViewPr>
  <p:slideViewPr>
    <p:cSldViewPr snapToGrid="0">
      <p:cViewPr varScale="1">
        <p:scale>
          <a:sx n="113" d="100"/>
          <a:sy n="113" d="100"/>
        </p:scale>
        <p:origin x="-1746" y="-108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0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16.12.2020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5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0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36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16.12.2020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387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0" y="3276749"/>
            <a:ext cx="7952739" cy="268096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5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36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51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 txBox="1">
            <a:spLocks noGrp="1" noChangeArrowheads="1"/>
          </p:cNvSpPr>
          <p:nvPr/>
        </p:nvSpPr>
        <p:spPr bwMode="auto">
          <a:xfrm>
            <a:off x="5632497" y="6466985"/>
            <a:ext cx="4306827" cy="34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5" tIns="45482" rIns="90965" bIns="45482" anchor="b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5E2680-46CA-4793-9951-99B8CAEE4197}" type="slidenum">
              <a:rPr lang="ru-RU" sz="1200"/>
              <a:pPr algn="r" eaLnBrk="1" hangingPunct="1"/>
              <a:t>5</a:t>
            </a:fld>
            <a:endParaRPr lang="ru-RU" sz="1200" dirty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5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 txBox="1">
            <a:spLocks noGrp="1" noChangeArrowheads="1"/>
          </p:cNvSpPr>
          <p:nvPr/>
        </p:nvSpPr>
        <p:spPr bwMode="auto">
          <a:xfrm>
            <a:off x="5632497" y="6466985"/>
            <a:ext cx="4306827" cy="34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5" tIns="45482" rIns="90965" bIns="45482" anchor="b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5E2680-46CA-4793-9951-99B8CAEE4197}" type="slidenum">
              <a:rPr lang="ru-RU" sz="1200"/>
              <a:pPr algn="r" eaLnBrk="1" hangingPunct="1"/>
              <a:t>6</a:t>
            </a:fld>
            <a:endParaRPr lang="ru-RU" sz="1200" dirty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25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 txBox="1">
            <a:spLocks noGrp="1" noChangeArrowheads="1"/>
          </p:cNvSpPr>
          <p:nvPr/>
        </p:nvSpPr>
        <p:spPr bwMode="auto">
          <a:xfrm>
            <a:off x="5632497" y="6466985"/>
            <a:ext cx="4306827" cy="34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5" tIns="45482" rIns="90965" bIns="45482" anchor="b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5E2680-46CA-4793-9951-99B8CAEE4197}" type="slidenum">
              <a:rPr lang="ru-RU" sz="1200"/>
              <a:pPr algn="r" eaLnBrk="1" hangingPunct="1"/>
              <a:t>7</a:t>
            </a:fld>
            <a:endParaRPr lang="ru-RU" sz="1200" dirty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59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 txBox="1">
            <a:spLocks noGrp="1" noChangeArrowheads="1"/>
          </p:cNvSpPr>
          <p:nvPr/>
        </p:nvSpPr>
        <p:spPr bwMode="auto">
          <a:xfrm>
            <a:off x="5632497" y="6466985"/>
            <a:ext cx="4306827" cy="34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5" tIns="45482" rIns="90965" bIns="45482" anchor="b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5E2680-46CA-4793-9951-99B8CAEE4197}" type="slidenum">
              <a:rPr lang="ru-RU" sz="1200"/>
              <a:pPr algn="r" eaLnBrk="1" hangingPunct="1"/>
              <a:t>8</a:t>
            </a:fld>
            <a:endParaRPr lang="ru-RU" sz="1200" dirty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0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emf"/><Relationship Id="rId11" Type="http://schemas.openxmlformats.org/officeDocument/2006/relationships/image" Target="../media/image51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3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4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0"/>
            <a:ext cx="9144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882"/>
            <a:ext cx="9121946" cy="6214118"/>
          </a:xfrm>
          <a:prstGeom prst="rect">
            <a:avLst/>
          </a:prstGeom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ПОРЫВАМ ВЕТРА 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</a:t>
            </a:r>
            <a:r>
              <a:rPr lang="ru-RU" sz="1200" dirty="0" smtClean="0">
                <a:solidFill>
                  <a:prstClr val="white"/>
                </a:solidFill>
              </a:rPr>
              <a:t>КРАЯ</a:t>
            </a:r>
          </a:p>
          <a:p>
            <a:r>
              <a:rPr lang="ru-RU" sz="1200" dirty="0" smtClean="0">
                <a:solidFill>
                  <a:prstClr val="white"/>
                </a:solidFill>
              </a:rPr>
              <a:t>(с использованием информационных ресурсов </a:t>
            </a:r>
            <a:r>
              <a:rPr lang="en-US" sz="1200" dirty="0" err="1" smtClean="0">
                <a:solidFill>
                  <a:prstClr val="white"/>
                </a:solidFill>
              </a:rPr>
              <a:t>Ventusky</a:t>
            </a:r>
            <a:r>
              <a:rPr lang="ru-RU" sz="1200" dirty="0" smtClean="0">
                <a:solidFill>
                  <a:prstClr val="white"/>
                </a:solidFill>
              </a:rPr>
              <a:t>, </a:t>
            </a:r>
            <a:r>
              <a:rPr lang="en-US" sz="1200" dirty="0" smtClean="0">
                <a:solidFill>
                  <a:prstClr val="white"/>
                </a:solidFill>
              </a:rPr>
              <a:t>Windy)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0" y="663001"/>
            <a:ext cx="2318085" cy="646329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 smtClean="0"/>
              <a:t>14.00</a:t>
            </a:r>
            <a:endParaRPr lang="ru-RU" dirty="0"/>
          </a:p>
          <a:p>
            <a:r>
              <a:rPr lang="ru-RU" dirty="0" smtClean="0"/>
              <a:t>16.12.2020</a:t>
            </a:r>
            <a:endParaRPr lang="ru-RU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grpSp>
        <p:nvGrpSpPr>
          <p:cNvPr id="67" name="Группа 66"/>
          <p:cNvGrpSpPr/>
          <p:nvPr/>
        </p:nvGrpSpPr>
        <p:grpSpPr>
          <a:xfrm>
            <a:off x="6874410" y="2777660"/>
            <a:ext cx="2263863" cy="1250662"/>
            <a:chOff x="6479404" y="4986230"/>
            <a:chExt cx="2557092" cy="1244431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79405" y="5257757"/>
              <a:ext cx="2557090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 620 688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79404" y="4986230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  <a:endParaRPr 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Text Box 182"/>
          <p:cNvSpPr txBox="1">
            <a:spLocks noChangeArrowheads="1"/>
          </p:cNvSpPr>
          <p:nvPr/>
        </p:nvSpPr>
        <p:spPr bwMode="auto">
          <a:xfrm>
            <a:off x="2156021" y="1853011"/>
            <a:ext cx="933634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Ейский район</a:t>
            </a:r>
          </a:p>
        </p:txBody>
      </p:sp>
      <p:sp>
        <p:nvSpPr>
          <p:cNvPr id="81" name="Text Box 182"/>
          <p:cNvSpPr txBox="1">
            <a:spLocks noChangeArrowheads="1"/>
          </p:cNvSpPr>
          <p:nvPr/>
        </p:nvSpPr>
        <p:spPr bwMode="auto">
          <a:xfrm>
            <a:off x="1462928" y="2742856"/>
            <a:ext cx="1486227" cy="26490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err="1"/>
              <a:t>Приморско-Ахтарский</a:t>
            </a:r>
            <a:r>
              <a:rPr lang="ru-RU" altLang="ru-RU" dirty="0"/>
              <a:t> район</a:t>
            </a:r>
          </a:p>
        </p:txBody>
      </p:sp>
      <p:sp>
        <p:nvSpPr>
          <p:cNvPr id="82" name="Text Box 182"/>
          <p:cNvSpPr txBox="1">
            <a:spLocks noChangeArrowheads="1"/>
          </p:cNvSpPr>
          <p:nvPr/>
        </p:nvSpPr>
        <p:spPr bwMode="auto">
          <a:xfrm>
            <a:off x="388312" y="3689816"/>
            <a:ext cx="1105200" cy="16238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Темрюкский район</a:t>
            </a:r>
          </a:p>
        </p:txBody>
      </p:sp>
      <p:sp>
        <p:nvSpPr>
          <p:cNvPr id="83" name="Text Box 182"/>
          <p:cNvSpPr txBox="1">
            <a:spLocks noChangeArrowheads="1"/>
          </p:cNvSpPr>
          <p:nvPr/>
        </p:nvSpPr>
        <p:spPr bwMode="auto">
          <a:xfrm>
            <a:off x="3195586" y="5283367"/>
            <a:ext cx="1408394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altLang="ru-RU" sz="800" dirty="0" smtClean="0">
                <a:solidFill>
                  <a:schemeClr val="tx1"/>
                </a:solidFill>
              </a:rPr>
              <a:t>Туапсинский район</a:t>
            </a:r>
            <a:endParaRPr lang="ru-RU" altLang="ru-RU" sz="800" dirty="0">
              <a:solidFill>
                <a:schemeClr val="tx1"/>
              </a:solidFill>
            </a:endParaRPr>
          </a:p>
        </p:txBody>
      </p:sp>
      <p:sp>
        <p:nvSpPr>
          <p:cNvPr id="84" name="Text Box 182"/>
          <p:cNvSpPr txBox="1">
            <a:spLocks noChangeArrowheads="1"/>
          </p:cNvSpPr>
          <p:nvPr/>
        </p:nvSpPr>
        <p:spPr bwMode="auto">
          <a:xfrm>
            <a:off x="4290649" y="6105412"/>
            <a:ext cx="1034193" cy="14368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ГО Сочи</a:t>
            </a:r>
          </a:p>
        </p:txBody>
      </p:sp>
      <p:sp>
        <p:nvSpPr>
          <p:cNvPr id="85" name="Text Box 182"/>
          <p:cNvSpPr txBox="1">
            <a:spLocks noChangeArrowheads="1"/>
          </p:cNvSpPr>
          <p:nvPr/>
        </p:nvSpPr>
        <p:spPr bwMode="auto">
          <a:xfrm>
            <a:off x="3464612" y="3883985"/>
            <a:ext cx="1034193" cy="15901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ГО Краснодар</a:t>
            </a:r>
          </a:p>
        </p:txBody>
      </p:sp>
      <p:sp>
        <p:nvSpPr>
          <p:cNvPr id="86" name="Прямоугольник 85"/>
          <p:cNvSpPr/>
          <p:nvPr/>
        </p:nvSpPr>
        <p:spPr bwMode="auto">
          <a:xfrm>
            <a:off x="3523906" y="5620317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527890" y="5792936"/>
            <a:ext cx="743786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 bwMode="auto">
          <a:xfrm>
            <a:off x="3523907" y="5444654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 bwMode="auto">
          <a:xfrm>
            <a:off x="3752237" y="5448466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рямоугольник 89"/>
          <p:cNvSpPr/>
          <p:nvPr/>
        </p:nvSpPr>
        <p:spPr bwMode="auto">
          <a:xfrm>
            <a:off x="3972947" y="5448599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 bwMode="auto">
          <a:xfrm>
            <a:off x="2260467" y="2181170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2264451" y="2353789"/>
            <a:ext cx="743786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рямоугольник 92"/>
          <p:cNvSpPr/>
          <p:nvPr/>
        </p:nvSpPr>
        <p:spPr bwMode="auto">
          <a:xfrm>
            <a:off x="2260468" y="2005507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рямоугольник 93"/>
          <p:cNvSpPr/>
          <p:nvPr/>
        </p:nvSpPr>
        <p:spPr bwMode="auto">
          <a:xfrm>
            <a:off x="2488798" y="2009319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рямоугольник 94"/>
          <p:cNvSpPr/>
          <p:nvPr/>
        </p:nvSpPr>
        <p:spPr bwMode="auto">
          <a:xfrm>
            <a:off x="2709508" y="2009452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 bwMode="auto">
          <a:xfrm>
            <a:off x="565035" y="4026588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565035" y="4199207"/>
            <a:ext cx="747770" cy="16866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/>
          <p:cNvSpPr/>
          <p:nvPr/>
        </p:nvSpPr>
        <p:spPr bwMode="auto">
          <a:xfrm>
            <a:off x="565036" y="3850925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 bwMode="auto">
          <a:xfrm>
            <a:off x="793366" y="3854737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Прямоугольник 99"/>
          <p:cNvSpPr/>
          <p:nvPr/>
        </p:nvSpPr>
        <p:spPr bwMode="auto">
          <a:xfrm>
            <a:off x="1014076" y="3854870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Прямоугольник 100"/>
          <p:cNvSpPr/>
          <p:nvPr/>
        </p:nvSpPr>
        <p:spPr bwMode="auto">
          <a:xfrm>
            <a:off x="1815410" y="3181620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1815410" y="3354239"/>
            <a:ext cx="747770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1815411" y="3005957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рямоугольник 103"/>
          <p:cNvSpPr/>
          <p:nvPr/>
        </p:nvSpPr>
        <p:spPr bwMode="auto">
          <a:xfrm>
            <a:off x="2043741" y="3009769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Прямоугольник 104"/>
          <p:cNvSpPr/>
          <p:nvPr/>
        </p:nvSpPr>
        <p:spPr bwMode="auto">
          <a:xfrm>
            <a:off x="2264451" y="3009902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 bwMode="auto">
          <a:xfrm>
            <a:off x="3595249" y="4222233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595249" y="4394852"/>
            <a:ext cx="747770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 bwMode="auto">
          <a:xfrm>
            <a:off x="3595250" y="4046570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Прямоугольник 108"/>
          <p:cNvSpPr/>
          <p:nvPr/>
        </p:nvSpPr>
        <p:spPr bwMode="auto">
          <a:xfrm>
            <a:off x="3823580" y="4050382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 bwMode="auto">
          <a:xfrm>
            <a:off x="4044290" y="4042997"/>
            <a:ext cx="298729" cy="1801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Прямоугольник 110"/>
          <p:cNvSpPr/>
          <p:nvPr/>
        </p:nvSpPr>
        <p:spPr bwMode="auto">
          <a:xfrm>
            <a:off x="4438580" y="6426814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4438580" y="6599434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4438581" y="6251151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Прямоугольник 113"/>
          <p:cNvSpPr/>
          <p:nvPr/>
        </p:nvSpPr>
        <p:spPr bwMode="auto">
          <a:xfrm>
            <a:off x="4666911" y="6254963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Прямоугольник 114"/>
          <p:cNvSpPr/>
          <p:nvPr/>
        </p:nvSpPr>
        <p:spPr bwMode="auto">
          <a:xfrm>
            <a:off x="4887621" y="6255096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Прямоугольник 115"/>
          <p:cNvSpPr/>
          <p:nvPr/>
        </p:nvSpPr>
        <p:spPr bwMode="auto">
          <a:xfrm>
            <a:off x="1241076" y="4752256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241076" y="4924875"/>
            <a:ext cx="747770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 bwMode="auto">
          <a:xfrm>
            <a:off x="1241077" y="4576593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Прямоугольник 118"/>
          <p:cNvSpPr/>
          <p:nvPr/>
        </p:nvSpPr>
        <p:spPr bwMode="auto">
          <a:xfrm>
            <a:off x="1469407" y="4580405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 bwMode="auto">
          <a:xfrm>
            <a:off x="1690117" y="4590036"/>
            <a:ext cx="298729" cy="16312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 Box 182"/>
          <p:cNvSpPr txBox="1">
            <a:spLocks noChangeArrowheads="1"/>
          </p:cNvSpPr>
          <p:nvPr/>
        </p:nvSpPr>
        <p:spPr bwMode="auto">
          <a:xfrm>
            <a:off x="1121550" y="4441697"/>
            <a:ext cx="1034193" cy="14833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ГО Новороссийск</a:t>
            </a:r>
          </a:p>
        </p:txBody>
      </p:sp>
      <p:grpSp>
        <p:nvGrpSpPr>
          <p:cNvPr id="123" name="Группа 122"/>
          <p:cNvGrpSpPr/>
          <p:nvPr/>
        </p:nvGrpSpPr>
        <p:grpSpPr>
          <a:xfrm>
            <a:off x="5293705" y="3132912"/>
            <a:ext cx="1134357" cy="229362"/>
            <a:chOff x="8439288" y="3386678"/>
            <a:chExt cx="1134357" cy="229362"/>
          </a:xfrm>
        </p:grpSpPr>
        <p:sp>
          <p:nvSpPr>
            <p:cNvPr id="124" name="Прямоугольник 123"/>
            <p:cNvSpPr/>
            <p:nvPr/>
          </p:nvSpPr>
          <p:spPr>
            <a:xfrm>
              <a:off x="8439288" y="3386678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5" name="Прямая со стрелкой 124"/>
            <p:cNvCxnSpPr/>
            <p:nvPr/>
          </p:nvCxnSpPr>
          <p:spPr>
            <a:xfrm flipH="1">
              <a:off x="9078827" y="3501359"/>
              <a:ext cx="348871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Группа 125"/>
          <p:cNvGrpSpPr/>
          <p:nvPr/>
        </p:nvGrpSpPr>
        <p:grpSpPr>
          <a:xfrm>
            <a:off x="4715320" y="2431662"/>
            <a:ext cx="1134357" cy="229362"/>
            <a:chOff x="2913329" y="3504958"/>
            <a:chExt cx="1134357" cy="229362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2913329" y="3504958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8" name="Прямая со стрелкой 127"/>
            <p:cNvCxnSpPr/>
            <p:nvPr/>
          </p:nvCxnSpPr>
          <p:spPr>
            <a:xfrm flipH="1">
              <a:off x="3489602" y="3625982"/>
              <a:ext cx="345288" cy="87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/>
          <p:cNvGrpSpPr/>
          <p:nvPr/>
        </p:nvGrpSpPr>
        <p:grpSpPr>
          <a:xfrm>
            <a:off x="4973323" y="5050364"/>
            <a:ext cx="1134357" cy="229362"/>
            <a:chOff x="2319112" y="3750101"/>
            <a:chExt cx="1134357" cy="229362"/>
          </a:xfrm>
        </p:grpSpPr>
        <p:sp>
          <p:nvSpPr>
            <p:cNvPr id="130" name="Прямоугольник 129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ЮВ, 7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1" name="Прямая со стрелкой 130"/>
            <p:cNvCxnSpPr/>
            <p:nvPr/>
          </p:nvCxnSpPr>
          <p:spPr>
            <a:xfrm flipH="1" flipV="1">
              <a:off x="3005822" y="3766680"/>
              <a:ext cx="310457" cy="19620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Группа 157"/>
          <p:cNvGrpSpPr/>
          <p:nvPr/>
        </p:nvGrpSpPr>
        <p:grpSpPr>
          <a:xfrm>
            <a:off x="6897577" y="4113555"/>
            <a:ext cx="2605321" cy="2732512"/>
            <a:chOff x="6897577" y="4113555"/>
            <a:chExt cx="2605321" cy="2732512"/>
          </a:xfrm>
        </p:grpSpPr>
        <p:grpSp>
          <p:nvGrpSpPr>
            <p:cNvPr id="159" name="Группа 1145"/>
            <p:cNvGrpSpPr/>
            <p:nvPr/>
          </p:nvGrpSpPr>
          <p:grpSpPr>
            <a:xfrm>
              <a:off x="6897577" y="4113555"/>
              <a:ext cx="2249979" cy="2732512"/>
              <a:chOff x="6759625" y="4893992"/>
              <a:chExt cx="2096871" cy="1946188"/>
            </a:xfrm>
          </p:grpSpPr>
          <p:sp>
            <p:nvSpPr>
              <p:cNvPr id="184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86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0" name="Полилиния 159"/>
            <p:cNvSpPr/>
            <p:nvPr/>
          </p:nvSpPr>
          <p:spPr>
            <a:xfrm>
              <a:off x="7094516" y="5367316"/>
              <a:ext cx="170970" cy="163882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Text Box 97"/>
            <p:cNvSpPr txBox="1">
              <a:spLocks noChangeArrowheads="1"/>
            </p:cNvSpPr>
            <p:nvPr/>
          </p:nvSpPr>
          <p:spPr bwMode="auto">
            <a:xfrm>
              <a:off x="7506917" y="537367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0–9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2" name="Полилиния 161"/>
            <p:cNvSpPr/>
            <p:nvPr/>
          </p:nvSpPr>
          <p:spPr>
            <a:xfrm>
              <a:off x="7067820" y="5582022"/>
              <a:ext cx="224362" cy="143923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Text Box 97"/>
            <p:cNvSpPr txBox="1">
              <a:spLocks noChangeArrowheads="1"/>
            </p:cNvSpPr>
            <p:nvPr/>
          </p:nvSpPr>
          <p:spPr bwMode="auto">
            <a:xfrm>
              <a:off x="7514537" y="55859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10–14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" name="Полилиния 163"/>
            <p:cNvSpPr/>
            <p:nvPr/>
          </p:nvSpPr>
          <p:spPr>
            <a:xfrm>
              <a:off x="7072285" y="5780641"/>
              <a:ext cx="246245" cy="186534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Полилиния 164"/>
            <p:cNvSpPr/>
            <p:nvPr/>
          </p:nvSpPr>
          <p:spPr>
            <a:xfrm>
              <a:off x="7119354" y="6003376"/>
              <a:ext cx="199533" cy="113561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Text Box 97"/>
            <p:cNvSpPr txBox="1">
              <a:spLocks noChangeArrowheads="1"/>
            </p:cNvSpPr>
            <p:nvPr/>
          </p:nvSpPr>
          <p:spPr bwMode="auto">
            <a:xfrm>
              <a:off x="7518951" y="578034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15–17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525553" y="5999320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18-25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8" name="Полилиния 167"/>
            <p:cNvSpPr/>
            <p:nvPr/>
          </p:nvSpPr>
          <p:spPr>
            <a:xfrm>
              <a:off x="7133396" y="6221429"/>
              <a:ext cx="199533" cy="130003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526066" y="619604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свыше 25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0" name="Прямоугольник 169"/>
            <p:cNvSpPr/>
            <p:nvPr/>
          </p:nvSpPr>
          <p:spPr>
            <a:xfrm>
              <a:off x="6987109" y="6414847"/>
              <a:ext cx="538444" cy="20208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10 м/с</a:t>
              </a:r>
              <a:endPara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534191" y="640055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2" name="Прямая со стрелкой 171"/>
            <p:cNvCxnSpPr/>
            <p:nvPr/>
          </p:nvCxnSpPr>
          <p:spPr>
            <a:xfrm flipH="1">
              <a:off x="7157248" y="6709305"/>
              <a:ext cx="124258" cy="112295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 Box 97"/>
            <p:cNvSpPr txBox="1">
              <a:spLocks noChangeArrowheads="1"/>
            </p:cNvSpPr>
            <p:nvPr/>
          </p:nvSpPr>
          <p:spPr bwMode="auto">
            <a:xfrm>
              <a:off x="7540793" y="6601363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н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аправление ветра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" name="Text Box 97"/>
            <p:cNvSpPr txBox="1">
              <a:spLocks noChangeArrowheads="1"/>
            </p:cNvSpPr>
            <p:nvPr/>
          </p:nvSpPr>
          <p:spPr bwMode="auto">
            <a:xfrm>
              <a:off x="7511331" y="4974670"/>
              <a:ext cx="1506131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175" name="Text Box 97"/>
            <p:cNvSpPr txBox="1">
              <a:spLocks noChangeArrowheads="1"/>
            </p:cNvSpPr>
            <p:nvPr/>
          </p:nvSpPr>
          <p:spPr bwMode="auto">
            <a:xfrm>
              <a:off x="7511331" y="5179324"/>
              <a:ext cx="1018906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176" name="Прямоугольник 175"/>
            <p:cNvSpPr/>
            <p:nvPr/>
          </p:nvSpPr>
          <p:spPr>
            <a:xfrm>
              <a:off x="6965654" y="4788967"/>
              <a:ext cx="422408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177" name="Text Box 97"/>
            <p:cNvSpPr txBox="1">
              <a:spLocks noChangeArrowheads="1"/>
            </p:cNvSpPr>
            <p:nvPr/>
          </p:nvSpPr>
          <p:spPr bwMode="auto">
            <a:xfrm>
              <a:off x="7470662" y="4726910"/>
              <a:ext cx="1440241" cy="23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178" name="Прямоугольник 177"/>
            <p:cNvSpPr/>
            <p:nvPr/>
          </p:nvSpPr>
          <p:spPr>
            <a:xfrm>
              <a:off x="6965654" y="4604234"/>
              <a:ext cx="415956" cy="1226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179" name="Text Box 97"/>
            <p:cNvSpPr txBox="1">
              <a:spLocks noChangeArrowheads="1"/>
            </p:cNvSpPr>
            <p:nvPr/>
          </p:nvSpPr>
          <p:spPr bwMode="auto">
            <a:xfrm>
              <a:off x="7496091" y="4375101"/>
              <a:ext cx="1788099" cy="18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180" name="Text Box 97"/>
            <p:cNvSpPr txBox="1">
              <a:spLocks noChangeArrowheads="1"/>
            </p:cNvSpPr>
            <p:nvPr/>
          </p:nvSpPr>
          <p:spPr bwMode="auto">
            <a:xfrm>
              <a:off x="7465611" y="4539777"/>
              <a:ext cx="2037287" cy="2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675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181" name="Прямоугольник 180"/>
            <p:cNvSpPr/>
            <p:nvPr/>
          </p:nvSpPr>
          <p:spPr bwMode="auto">
            <a:xfrm>
              <a:off x="7074960" y="493514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Прямоугольник 181"/>
            <p:cNvSpPr/>
            <p:nvPr/>
          </p:nvSpPr>
          <p:spPr bwMode="auto">
            <a:xfrm>
              <a:off x="7060796" y="514496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 bwMode="auto">
            <a:xfrm>
              <a:off x="7020158" y="4377462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3180079" y="1614680"/>
            <a:ext cx="1134357" cy="229362"/>
            <a:chOff x="2319112" y="3750101"/>
            <a:chExt cx="1134357" cy="229362"/>
          </a:xfrm>
        </p:grpSpPr>
        <p:sp>
          <p:nvSpPr>
            <p:cNvPr id="188" name="Прямоугольник 187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9" name="Прямая со стрелкой 188"/>
            <p:cNvCxnSpPr/>
            <p:nvPr/>
          </p:nvCxnSpPr>
          <p:spPr>
            <a:xfrm flipH="1">
              <a:off x="2996063" y="3864782"/>
              <a:ext cx="345288" cy="87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Группа 189"/>
          <p:cNvGrpSpPr/>
          <p:nvPr/>
        </p:nvGrpSpPr>
        <p:grpSpPr>
          <a:xfrm>
            <a:off x="588419" y="2043482"/>
            <a:ext cx="1134357" cy="229362"/>
            <a:chOff x="2319112" y="3750101"/>
            <a:chExt cx="1134357" cy="229362"/>
          </a:xfrm>
        </p:grpSpPr>
        <p:sp>
          <p:nvSpPr>
            <p:cNvPr id="191" name="Прямоугольник 190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2" name="Прямая со стрелкой 191"/>
            <p:cNvCxnSpPr/>
            <p:nvPr/>
          </p:nvCxnSpPr>
          <p:spPr>
            <a:xfrm flipH="1">
              <a:off x="2963979" y="3864782"/>
              <a:ext cx="345288" cy="87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Прямоугольник 196"/>
          <p:cNvSpPr/>
          <p:nvPr/>
        </p:nvSpPr>
        <p:spPr bwMode="auto">
          <a:xfrm>
            <a:off x="4134006" y="3222266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Прямоугольник 197"/>
          <p:cNvSpPr/>
          <p:nvPr/>
        </p:nvSpPr>
        <p:spPr>
          <a:xfrm>
            <a:off x="4134006" y="3394885"/>
            <a:ext cx="747770" cy="16866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Прямоугольник 198"/>
          <p:cNvSpPr/>
          <p:nvPr/>
        </p:nvSpPr>
        <p:spPr bwMode="auto">
          <a:xfrm>
            <a:off x="4134007" y="3046603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Прямоугольник 199"/>
          <p:cNvSpPr/>
          <p:nvPr/>
        </p:nvSpPr>
        <p:spPr bwMode="auto">
          <a:xfrm>
            <a:off x="4362337" y="3050415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Прямоугольник 200"/>
          <p:cNvSpPr/>
          <p:nvPr/>
        </p:nvSpPr>
        <p:spPr bwMode="auto">
          <a:xfrm>
            <a:off x="4583047" y="3050548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Text Box 182"/>
          <p:cNvSpPr txBox="1">
            <a:spLocks noChangeArrowheads="1"/>
          </p:cNvSpPr>
          <p:nvPr/>
        </p:nvSpPr>
        <p:spPr bwMode="auto">
          <a:xfrm>
            <a:off x="3957283" y="2885494"/>
            <a:ext cx="1185312" cy="165053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err="1" smtClean="0"/>
              <a:t>Выселковский</a:t>
            </a:r>
            <a:r>
              <a:rPr lang="ru-RU" altLang="ru-RU" dirty="0" smtClean="0"/>
              <a:t> район</a:t>
            </a:r>
            <a:endParaRPr lang="ru-RU" altLang="ru-RU" dirty="0"/>
          </a:p>
        </p:txBody>
      </p:sp>
      <p:pic>
        <p:nvPicPr>
          <p:cNvPr id="132" name="Picture 4" descr="E:\обозн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59" r="6112"/>
          <a:stretch/>
        </p:blipFill>
        <p:spPr bwMode="auto">
          <a:xfrm>
            <a:off x="-2" y="5461721"/>
            <a:ext cx="806985" cy="13948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Прямоугольник 133"/>
          <p:cNvSpPr/>
          <p:nvPr/>
        </p:nvSpPr>
        <p:spPr bwMode="auto">
          <a:xfrm>
            <a:off x="3758504" y="2460034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3758504" y="2632653"/>
            <a:ext cx="747770" cy="16866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Прямоугольник 135"/>
          <p:cNvSpPr/>
          <p:nvPr/>
        </p:nvSpPr>
        <p:spPr bwMode="auto">
          <a:xfrm>
            <a:off x="3758505" y="2284371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 bwMode="auto">
          <a:xfrm>
            <a:off x="3986835" y="2288183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 bwMode="auto">
          <a:xfrm>
            <a:off x="4207545" y="2288316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Text Box 182"/>
          <p:cNvSpPr txBox="1">
            <a:spLocks noChangeArrowheads="1"/>
          </p:cNvSpPr>
          <p:nvPr/>
        </p:nvSpPr>
        <p:spPr bwMode="auto">
          <a:xfrm>
            <a:off x="3581780" y="2123262"/>
            <a:ext cx="1240105" cy="16110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Ленинградский район</a:t>
            </a:r>
            <a:endParaRPr lang="ru-RU" altLang="ru-RU" dirty="0"/>
          </a:p>
        </p:txBody>
      </p:sp>
      <p:sp>
        <p:nvSpPr>
          <p:cNvPr id="140" name="Прямоугольник 139"/>
          <p:cNvSpPr/>
          <p:nvPr/>
        </p:nvSpPr>
        <p:spPr bwMode="auto">
          <a:xfrm>
            <a:off x="2956369" y="3582879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Прямоугольник 140"/>
          <p:cNvSpPr/>
          <p:nvPr/>
        </p:nvSpPr>
        <p:spPr bwMode="auto">
          <a:xfrm>
            <a:off x="2956369" y="4396940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Прямоугольник 141"/>
          <p:cNvSpPr/>
          <p:nvPr/>
        </p:nvSpPr>
        <p:spPr bwMode="auto">
          <a:xfrm>
            <a:off x="3154496" y="5503962"/>
            <a:ext cx="347616" cy="185609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Прямоугольник 142"/>
          <p:cNvSpPr/>
          <p:nvPr/>
        </p:nvSpPr>
        <p:spPr bwMode="auto">
          <a:xfrm>
            <a:off x="4498805" y="4970462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3955729" y="6307444"/>
            <a:ext cx="332076" cy="205679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Прямоугольник 144"/>
          <p:cNvSpPr/>
          <p:nvPr/>
        </p:nvSpPr>
        <p:spPr bwMode="auto">
          <a:xfrm>
            <a:off x="1506881" y="3136724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Прямоугольник 145"/>
          <p:cNvSpPr/>
          <p:nvPr/>
        </p:nvSpPr>
        <p:spPr bwMode="auto">
          <a:xfrm>
            <a:off x="3479958" y="2662954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Прямоугольник 148"/>
          <p:cNvSpPr/>
          <p:nvPr/>
        </p:nvSpPr>
        <p:spPr bwMode="auto">
          <a:xfrm>
            <a:off x="4987605" y="1156697"/>
            <a:ext cx="306099" cy="1690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Прямоугольник 151"/>
          <p:cNvSpPr/>
          <p:nvPr/>
        </p:nvSpPr>
        <p:spPr bwMode="auto">
          <a:xfrm>
            <a:off x="303492" y="4164664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Прямоугольник 152"/>
          <p:cNvSpPr/>
          <p:nvPr/>
        </p:nvSpPr>
        <p:spPr bwMode="auto">
          <a:xfrm>
            <a:off x="1707716" y="3777431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Прямоугольник 153"/>
          <p:cNvSpPr/>
          <p:nvPr/>
        </p:nvSpPr>
        <p:spPr bwMode="auto">
          <a:xfrm>
            <a:off x="1942512" y="2072888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5" name="Группа 154"/>
          <p:cNvGrpSpPr/>
          <p:nvPr/>
        </p:nvGrpSpPr>
        <p:grpSpPr>
          <a:xfrm>
            <a:off x="5425432" y="5759200"/>
            <a:ext cx="1134357" cy="229362"/>
            <a:chOff x="4395687" y="3252773"/>
            <a:chExt cx="1134357" cy="229362"/>
          </a:xfrm>
        </p:grpSpPr>
        <p:sp>
          <p:nvSpPr>
            <p:cNvPr id="156" name="Прямоугольник 155"/>
            <p:cNvSpPr/>
            <p:nvPr/>
          </p:nvSpPr>
          <p:spPr>
            <a:xfrm>
              <a:off x="4395687" y="3252773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ЮВ, 9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7" name="Прямая со стрелкой 156"/>
            <p:cNvCxnSpPr/>
            <p:nvPr/>
          </p:nvCxnSpPr>
          <p:spPr>
            <a:xfrm flipH="1" flipV="1">
              <a:off x="5136572" y="3307199"/>
              <a:ext cx="383143" cy="12051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" name="Прямоугольник 204"/>
          <p:cNvSpPr/>
          <p:nvPr/>
        </p:nvSpPr>
        <p:spPr bwMode="auto">
          <a:xfrm>
            <a:off x="5729082" y="4841008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Прямоугольник 206"/>
          <p:cNvSpPr/>
          <p:nvPr/>
        </p:nvSpPr>
        <p:spPr bwMode="auto">
          <a:xfrm>
            <a:off x="5117860" y="3866785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Прямоугольник 207"/>
          <p:cNvSpPr/>
          <p:nvPr/>
        </p:nvSpPr>
        <p:spPr bwMode="auto">
          <a:xfrm>
            <a:off x="3955729" y="1194034"/>
            <a:ext cx="298100" cy="136081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2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26" y="2968020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36" y="1447617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65" y="4865984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648" y="5525611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18" y="1875687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80" y="2153710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3" name="Группа 192"/>
          <p:cNvGrpSpPr/>
          <p:nvPr/>
        </p:nvGrpSpPr>
        <p:grpSpPr>
          <a:xfrm>
            <a:off x="2216515" y="4625352"/>
            <a:ext cx="1134357" cy="229362"/>
            <a:chOff x="2319112" y="3750101"/>
            <a:chExt cx="1134357" cy="229362"/>
          </a:xfrm>
        </p:grpSpPr>
        <p:sp>
          <p:nvSpPr>
            <p:cNvPr id="194" name="Прямоугольник 193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5" name="Прямая со стрелкой 194"/>
            <p:cNvCxnSpPr>
              <a:stCxn id="194" idx="3"/>
            </p:cNvCxnSpPr>
            <p:nvPr/>
          </p:nvCxnSpPr>
          <p:spPr>
            <a:xfrm flipH="1">
              <a:off x="2995369" y="3864782"/>
              <a:ext cx="458100" cy="459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t="15270"/>
          <a:stretch/>
        </p:blipFill>
        <p:spPr>
          <a:xfrm>
            <a:off x="827418" y="5469303"/>
            <a:ext cx="2314575" cy="139482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sp>
        <p:nvSpPr>
          <p:cNvPr id="209" name="Прямоугольник 208"/>
          <p:cNvSpPr/>
          <p:nvPr/>
        </p:nvSpPr>
        <p:spPr bwMode="auto">
          <a:xfrm>
            <a:off x="827418" y="4752256"/>
            <a:ext cx="402769" cy="14079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2" name="Группа 221"/>
          <p:cNvGrpSpPr/>
          <p:nvPr/>
        </p:nvGrpSpPr>
        <p:grpSpPr>
          <a:xfrm>
            <a:off x="271573" y="3247593"/>
            <a:ext cx="1134357" cy="229362"/>
            <a:chOff x="2319112" y="3750101"/>
            <a:chExt cx="1134357" cy="229362"/>
          </a:xfrm>
        </p:grpSpPr>
        <p:sp>
          <p:nvSpPr>
            <p:cNvPr id="223" name="Прямоугольник 222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4" name="Прямая со стрелкой 223"/>
            <p:cNvCxnSpPr/>
            <p:nvPr/>
          </p:nvCxnSpPr>
          <p:spPr>
            <a:xfrm flipH="1">
              <a:off x="2963979" y="3864782"/>
              <a:ext cx="345288" cy="87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5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19" y="2953321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4" descr="E:\!!!!!!!ОММиОППМ\2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32" y="738048"/>
            <a:ext cx="3026868" cy="198438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163902" y="665330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 06.00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16.12.2020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833" y="1208020"/>
            <a:ext cx="121443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" y="646081"/>
            <a:ext cx="9138272" cy="6231705"/>
          </a:xfrm>
          <a:prstGeom prst="rect">
            <a:avLst/>
          </a:prstGeom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ПОРЫВАМ ВЕТРА 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</a:t>
            </a:r>
            <a:r>
              <a:rPr lang="ru-RU" sz="1200" dirty="0" smtClean="0">
                <a:solidFill>
                  <a:prstClr val="white"/>
                </a:solidFill>
              </a:rPr>
              <a:t>КРАЯ</a:t>
            </a:r>
          </a:p>
          <a:p>
            <a:r>
              <a:rPr lang="ru-RU" sz="1200" dirty="0">
                <a:solidFill>
                  <a:prstClr val="white"/>
                </a:solidFill>
              </a:rPr>
              <a:t>(с использованием информационных ресурсов </a:t>
            </a:r>
            <a:r>
              <a:rPr lang="en-US" sz="1200" dirty="0" err="1">
                <a:solidFill>
                  <a:prstClr val="white"/>
                </a:solidFill>
              </a:rPr>
              <a:t>Ventusky</a:t>
            </a:r>
            <a:r>
              <a:rPr lang="ru-RU" sz="1200" dirty="0">
                <a:solidFill>
                  <a:prstClr val="white"/>
                </a:solidFill>
              </a:rPr>
              <a:t>, </a:t>
            </a:r>
            <a:r>
              <a:rPr lang="en-US" sz="1200" dirty="0">
                <a:solidFill>
                  <a:prstClr val="white"/>
                </a:solidFill>
              </a:rPr>
              <a:t>Windy</a:t>
            </a:r>
            <a:r>
              <a:rPr lang="en-US" sz="1200" dirty="0" smtClean="0">
                <a:solidFill>
                  <a:prstClr val="white"/>
                </a:solidFill>
              </a:rPr>
              <a:t>)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0" y="663001"/>
            <a:ext cx="2318085" cy="646329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/>
              <a:t>18.00</a:t>
            </a:r>
          </a:p>
          <a:p>
            <a:r>
              <a:rPr lang="ru-RU" dirty="0" smtClean="0"/>
              <a:t>16.12.2020</a:t>
            </a:r>
            <a:endParaRPr lang="ru-RU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sp>
        <p:nvSpPr>
          <p:cNvPr id="80" name="Text Box 182"/>
          <p:cNvSpPr txBox="1">
            <a:spLocks noChangeArrowheads="1"/>
          </p:cNvSpPr>
          <p:nvPr/>
        </p:nvSpPr>
        <p:spPr bwMode="auto">
          <a:xfrm>
            <a:off x="2736947" y="1696572"/>
            <a:ext cx="933634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Ейский район</a:t>
            </a:r>
          </a:p>
        </p:txBody>
      </p:sp>
      <p:sp>
        <p:nvSpPr>
          <p:cNvPr id="81" name="Text Box 182"/>
          <p:cNvSpPr txBox="1">
            <a:spLocks noChangeArrowheads="1"/>
          </p:cNvSpPr>
          <p:nvPr/>
        </p:nvSpPr>
        <p:spPr bwMode="auto">
          <a:xfrm>
            <a:off x="1987882" y="2658186"/>
            <a:ext cx="1486227" cy="26490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err="1"/>
              <a:t>Приморско-Ахтарский</a:t>
            </a:r>
            <a:r>
              <a:rPr lang="ru-RU" altLang="ru-RU" dirty="0"/>
              <a:t> район</a:t>
            </a:r>
          </a:p>
        </p:txBody>
      </p:sp>
      <p:sp>
        <p:nvSpPr>
          <p:cNvPr id="82" name="Text Box 182"/>
          <p:cNvSpPr txBox="1">
            <a:spLocks noChangeArrowheads="1"/>
          </p:cNvSpPr>
          <p:nvPr/>
        </p:nvSpPr>
        <p:spPr bwMode="auto">
          <a:xfrm>
            <a:off x="989469" y="3520476"/>
            <a:ext cx="1105200" cy="16238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Темрюкский район</a:t>
            </a:r>
          </a:p>
        </p:txBody>
      </p:sp>
      <p:sp>
        <p:nvSpPr>
          <p:cNvPr id="83" name="Text Box 182"/>
          <p:cNvSpPr txBox="1">
            <a:spLocks noChangeArrowheads="1"/>
          </p:cNvSpPr>
          <p:nvPr/>
        </p:nvSpPr>
        <p:spPr bwMode="auto">
          <a:xfrm>
            <a:off x="3364926" y="5207164"/>
            <a:ext cx="1408394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altLang="ru-RU" sz="800" dirty="0" smtClean="0">
                <a:solidFill>
                  <a:schemeClr val="tx1"/>
                </a:solidFill>
              </a:rPr>
              <a:t>Туапсинский район</a:t>
            </a:r>
            <a:endParaRPr lang="ru-RU" altLang="ru-RU" sz="800" dirty="0">
              <a:solidFill>
                <a:schemeClr val="tx1"/>
              </a:solidFill>
            </a:endParaRPr>
          </a:p>
        </p:txBody>
      </p:sp>
      <p:sp>
        <p:nvSpPr>
          <p:cNvPr id="84" name="Text Box 182"/>
          <p:cNvSpPr txBox="1">
            <a:spLocks noChangeArrowheads="1"/>
          </p:cNvSpPr>
          <p:nvPr/>
        </p:nvSpPr>
        <p:spPr bwMode="auto">
          <a:xfrm>
            <a:off x="4750236" y="5765957"/>
            <a:ext cx="1034193" cy="14368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ГО Сочи</a:t>
            </a:r>
          </a:p>
        </p:txBody>
      </p:sp>
      <p:sp>
        <p:nvSpPr>
          <p:cNvPr id="85" name="Text Box 182"/>
          <p:cNvSpPr txBox="1">
            <a:spLocks noChangeArrowheads="1"/>
          </p:cNvSpPr>
          <p:nvPr/>
        </p:nvSpPr>
        <p:spPr bwMode="auto">
          <a:xfrm>
            <a:off x="3650886" y="3883985"/>
            <a:ext cx="1034193" cy="15901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ГО Краснодар</a:t>
            </a:r>
          </a:p>
        </p:txBody>
      </p:sp>
      <p:sp>
        <p:nvSpPr>
          <p:cNvPr id="86" name="Прямоугольник 85"/>
          <p:cNvSpPr/>
          <p:nvPr/>
        </p:nvSpPr>
        <p:spPr bwMode="auto">
          <a:xfrm>
            <a:off x="3693246" y="5544114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697230" y="5716733"/>
            <a:ext cx="743786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 bwMode="auto">
          <a:xfrm>
            <a:off x="3693247" y="5368451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 bwMode="auto">
          <a:xfrm>
            <a:off x="3921577" y="5372263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рямоугольник 89"/>
          <p:cNvSpPr/>
          <p:nvPr/>
        </p:nvSpPr>
        <p:spPr bwMode="auto">
          <a:xfrm>
            <a:off x="4142287" y="5372396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 bwMode="auto">
          <a:xfrm>
            <a:off x="2841393" y="2024731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2845377" y="2197350"/>
            <a:ext cx="743786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рямоугольник 92"/>
          <p:cNvSpPr/>
          <p:nvPr/>
        </p:nvSpPr>
        <p:spPr bwMode="auto">
          <a:xfrm>
            <a:off x="2841394" y="1849068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рямоугольник 93"/>
          <p:cNvSpPr/>
          <p:nvPr/>
        </p:nvSpPr>
        <p:spPr bwMode="auto">
          <a:xfrm>
            <a:off x="3069724" y="1852880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рямоугольник 94"/>
          <p:cNvSpPr/>
          <p:nvPr/>
        </p:nvSpPr>
        <p:spPr bwMode="auto">
          <a:xfrm>
            <a:off x="3290434" y="1853013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 bwMode="auto">
          <a:xfrm>
            <a:off x="1166192" y="3857248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1166192" y="4029867"/>
            <a:ext cx="747770" cy="16866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/>
          <p:cNvSpPr/>
          <p:nvPr/>
        </p:nvSpPr>
        <p:spPr bwMode="auto">
          <a:xfrm>
            <a:off x="1166193" y="3681585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 bwMode="auto">
          <a:xfrm>
            <a:off x="1394523" y="3685397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Прямоугольник 99"/>
          <p:cNvSpPr/>
          <p:nvPr/>
        </p:nvSpPr>
        <p:spPr bwMode="auto">
          <a:xfrm>
            <a:off x="1615233" y="3685530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Прямоугольник 100"/>
          <p:cNvSpPr/>
          <p:nvPr/>
        </p:nvSpPr>
        <p:spPr bwMode="auto">
          <a:xfrm>
            <a:off x="2340364" y="3096950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2340364" y="3269569"/>
            <a:ext cx="747770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2340365" y="2921287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рямоугольник 103"/>
          <p:cNvSpPr/>
          <p:nvPr/>
        </p:nvSpPr>
        <p:spPr bwMode="auto">
          <a:xfrm>
            <a:off x="2568695" y="2925099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Прямоугольник 104"/>
          <p:cNvSpPr/>
          <p:nvPr/>
        </p:nvSpPr>
        <p:spPr bwMode="auto">
          <a:xfrm>
            <a:off x="2789405" y="2925232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 bwMode="auto">
          <a:xfrm>
            <a:off x="3781523" y="4222233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781523" y="4394852"/>
            <a:ext cx="747770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 bwMode="auto">
          <a:xfrm>
            <a:off x="3781524" y="4046570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Прямоугольник 108"/>
          <p:cNvSpPr/>
          <p:nvPr/>
        </p:nvSpPr>
        <p:spPr bwMode="auto">
          <a:xfrm>
            <a:off x="4009854" y="4050382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 bwMode="auto">
          <a:xfrm>
            <a:off x="4230564" y="4042997"/>
            <a:ext cx="298729" cy="1801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Прямоугольник 110"/>
          <p:cNvSpPr/>
          <p:nvPr/>
        </p:nvSpPr>
        <p:spPr bwMode="auto">
          <a:xfrm>
            <a:off x="4898167" y="6087359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4898167" y="6259979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4898168" y="5911696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Прямоугольник 113"/>
          <p:cNvSpPr/>
          <p:nvPr/>
        </p:nvSpPr>
        <p:spPr bwMode="auto">
          <a:xfrm>
            <a:off x="5126498" y="5915508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Прямоугольник 114"/>
          <p:cNvSpPr/>
          <p:nvPr/>
        </p:nvSpPr>
        <p:spPr bwMode="auto">
          <a:xfrm>
            <a:off x="5347208" y="5915641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Прямоугольник 115"/>
          <p:cNvSpPr/>
          <p:nvPr/>
        </p:nvSpPr>
        <p:spPr bwMode="auto">
          <a:xfrm>
            <a:off x="1793012" y="4752256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793012" y="4924875"/>
            <a:ext cx="747770" cy="161891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 bwMode="auto">
          <a:xfrm>
            <a:off x="1793013" y="4576593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Прямоугольник 118"/>
          <p:cNvSpPr/>
          <p:nvPr/>
        </p:nvSpPr>
        <p:spPr bwMode="auto">
          <a:xfrm>
            <a:off x="2021343" y="4580405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 bwMode="auto">
          <a:xfrm>
            <a:off x="2242053" y="4590036"/>
            <a:ext cx="298729" cy="16312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 Box 182"/>
          <p:cNvSpPr txBox="1">
            <a:spLocks noChangeArrowheads="1"/>
          </p:cNvSpPr>
          <p:nvPr/>
        </p:nvSpPr>
        <p:spPr bwMode="auto">
          <a:xfrm>
            <a:off x="1673486" y="4441697"/>
            <a:ext cx="1034193" cy="14833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ГО Новороссийск</a:t>
            </a:r>
          </a:p>
        </p:txBody>
      </p:sp>
      <p:grpSp>
        <p:nvGrpSpPr>
          <p:cNvPr id="123" name="Группа 122"/>
          <p:cNvGrpSpPr/>
          <p:nvPr/>
        </p:nvGrpSpPr>
        <p:grpSpPr>
          <a:xfrm>
            <a:off x="3589162" y="3424753"/>
            <a:ext cx="1134357" cy="229362"/>
            <a:chOff x="2319112" y="3750101"/>
            <a:chExt cx="1134357" cy="229362"/>
          </a:xfrm>
        </p:grpSpPr>
        <p:sp>
          <p:nvSpPr>
            <p:cNvPr id="124" name="Прямоугольник 123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5" name="Прямая со стрелкой 124"/>
            <p:cNvCxnSpPr/>
            <p:nvPr/>
          </p:nvCxnSpPr>
          <p:spPr>
            <a:xfrm flipH="1">
              <a:off x="2886291" y="3864782"/>
              <a:ext cx="356018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Группа 125"/>
          <p:cNvGrpSpPr/>
          <p:nvPr/>
        </p:nvGrpSpPr>
        <p:grpSpPr>
          <a:xfrm>
            <a:off x="4748920" y="2917531"/>
            <a:ext cx="1134357" cy="229362"/>
            <a:chOff x="2319112" y="3750101"/>
            <a:chExt cx="1134357" cy="229362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8" name="Прямая со стрелкой 127"/>
            <p:cNvCxnSpPr/>
            <p:nvPr/>
          </p:nvCxnSpPr>
          <p:spPr>
            <a:xfrm flipH="1">
              <a:off x="3020126" y="3864782"/>
              <a:ext cx="345288" cy="87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/>
          <p:cNvGrpSpPr/>
          <p:nvPr/>
        </p:nvGrpSpPr>
        <p:grpSpPr>
          <a:xfrm>
            <a:off x="4938548" y="5231275"/>
            <a:ext cx="1134357" cy="246315"/>
            <a:chOff x="2319112" y="3735694"/>
            <a:chExt cx="1134357" cy="246315"/>
          </a:xfrm>
        </p:grpSpPr>
        <p:sp>
          <p:nvSpPr>
            <p:cNvPr id="130" name="Прямоугольник 129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ЮВ, 7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1" name="Прямая со стрелкой 130"/>
            <p:cNvCxnSpPr/>
            <p:nvPr/>
          </p:nvCxnSpPr>
          <p:spPr>
            <a:xfrm flipH="1" flipV="1">
              <a:off x="3077936" y="3735694"/>
              <a:ext cx="228896" cy="24631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Группа 157"/>
          <p:cNvGrpSpPr/>
          <p:nvPr/>
        </p:nvGrpSpPr>
        <p:grpSpPr>
          <a:xfrm>
            <a:off x="6897577" y="4113555"/>
            <a:ext cx="2605321" cy="2732512"/>
            <a:chOff x="6897577" y="4113555"/>
            <a:chExt cx="2605321" cy="2732512"/>
          </a:xfrm>
        </p:grpSpPr>
        <p:grpSp>
          <p:nvGrpSpPr>
            <p:cNvPr id="159" name="Группа 1145"/>
            <p:cNvGrpSpPr/>
            <p:nvPr/>
          </p:nvGrpSpPr>
          <p:grpSpPr>
            <a:xfrm>
              <a:off x="6897577" y="4113555"/>
              <a:ext cx="2249979" cy="2732512"/>
              <a:chOff x="6759625" y="4893992"/>
              <a:chExt cx="2096871" cy="1946188"/>
            </a:xfrm>
          </p:grpSpPr>
          <p:sp>
            <p:nvSpPr>
              <p:cNvPr id="184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86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0" name="Полилиния 159"/>
            <p:cNvSpPr/>
            <p:nvPr/>
          </p:nvSpPr>
          <p:spPr>
            <a:xfrm>
              <a:off x="7094516" y="5367316"/>
              <a:ext cx="170970" cy="163882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Text Box 97"/>
            <p:cNvSpPr txBox="1">
              <a:spLocks noChangeArrowheads="1"/>
            </p:cNvSpPr>
            <p:nvPr/>
          </p:nvSpPr>
          <p:spPr bwMode="auto">
            <a:xfrm>
              <a:off x="7506917" y="537367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0–9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2" name="Полилиния 161"/>
            <p:cNvSpPr/>
            <p:nvPr/>
          </p:nvSpPr>
          <p:spPr>
            <a:xfrm>
              <a:off x="7067820" y="5582022"/>
              <a:ext cx="224362" cy="143923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Text Box 97"/>
            <p:cNvSpPr txBox="1">
              <a:spLocks noChangeArrowheads="1"/>
            </p:cNvSpPr>
            <p:nvPr/>
          </p:nvSpPr>
          <p:spPr bwMode="auto">
            <a:xfrm>
              <a:off x="7514537" y="55859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10–14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" name="Полилиния 163"/>
            <p:cNvSpPr/>
            <p:nvPr/>
          </p:nvSpPr>
          <p:spPr>
            <a:xfrm>
              <a:off x="7072285" y="5780641"/>
              <a:ext cx="246245" cy="186534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Полилиния 164"/>
            <p:cNvSpPr/>
            <p:nvPr/>
          </p:nvSpPr>
          <p:spPr>
            <a:xfrm>
              <a:off x="7119354" y="6003376"/>
              <a:ext cx="199533" cy="113561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Text Box 97"/>
            <p:cNvSpPr txBox="1">
              <a:spLocks noChangeArrowheads="1"/>
            </p:cNvSpPr>
            <p:nvPr/>
          </p:nvSpPr>
          <p:spPr bwMode="auto">
            <a:xfrm>
              <a:off x="7518951" y="578034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15–17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525553" y="5999320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в диапазоне 18-25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8" name="Полилиния 167"/>
            <p:cNvSpPr/>
            <p:nvPr/>
          </p:nvSpPr>
          <p:spPr>
            <a:xfrm>
              <a:off x="7133396" y="6221429"/>
              <a:ext cx="199533" cy="130003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526066" y="619604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 свыше 25 м/с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0" name="Прямоугольник 169"/>
            <p:cNvSpPr/>
            <p:nvPr/>
          </p:nvSpPr>
          <p:spPr>
            <a:xfrm>
              <a:off x="6987109" y="6414847"/>
              <a:ext cx="538444" cy="20208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10 м/с</a:t>
              </a:r>
              <a:endPara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534191" y="640055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скорость ветра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2" name="Прямая со стрелкой 171"/>
            <p:cNvCxnSpPr/>
            <p:nvPr/>
          </p:nvCxnSpPr>
          <p:spPr>
            <a:xfrm flipH="1">
              <a:off x="7157248" y="6709305"/>
              <a:ext cx="124258" cy="112295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 Box 97"/>
            <p:cNvSpPr txBox="1">
              <a:spLocks noChangeArrowheads="1"/>
            </p:cNvSpPr>
            <p:nvPr/>
          </p:nvSpPr>
          <p:spPr bwMode="auto">
            <a:xfrm>
              <a:off x="7540793" y="6601363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н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аправление ветра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" name="Text Box 97"/>
            <p:cNvSpPr txBox="1">
              <a:spLocks noChangeArrowheads="1"/>
            </p:cNvSpPr>
            <p:nvPr/>
          </p:nvSpPr>
          <p:spPr bwMode="auto">
            <a:xfrm>
              <a:off x="7511331" y="4974670"/>
              <a:ext cx="1506131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175" name="Text Box 97"/>
            <p:cNvSpPr txBox="1">
              <a:spLocks noChangeArrowheads="1"/>
            </p:cNvSpPr>
            <p:nvPr/>
          </p:nvSpPr>
          <p:spPr bwMode="auto">
            <a:xfrm>
              <a:off x="7511331" y="5179324"/>
              <a:ext cx="1018906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176" name="Прямоугольник 175"/>
            <p:cNvSpPr/>
            <p:nvPr/>
          </p:nvSpPr>
          <p:spPr>
            <a:xfrm>
              <a:off x="6965654" y="4788967"/>
              <a:ext cx="422408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177" name="Text Box 97"/>
            <p:cNvSpPr txBox="1">
              <a:spLocks noChangeArrowheads="1"/>
            </p:cNvSpPr>
            <p:nvPr/>
          </p:nvSpPr>
          <p:spPr bwMode="auto">
            <a:xfrm>
              <a:off x="7470662" y="4726910"/>
              <a:ext cx="1440241" cy="23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178" name="Прямоугольник 177"/>
            <p:cNvSpPr/>
            <p:nvPr/>
          </p:nvSpPr>
          <p:spPr>
            <a:xfrm>
              <a:off x="6965654" y="4604234"/>
              <a:ext cx="415956" cy="1226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179" name="Text Box 97"/>
            <p:cNvSpPr txBox="1">
              <a:spLocks noChangeArrowheads="1"/>
            </p:cNvSpPr>
            <p:nvPr/>
          </p:nvSpPr>
          <p:spPr bwMode="auto">
            <a:xfrm>
              <a:off x="7496091" y="4375101"/>
              <a:ext cx="1788099" cy="18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180" name="Text Box 97"/>
            <p:cNvSpPr txBox="1">
              <a:spLocks noChangeArrowheads="1"/>
            </p:cNvSpPr>
            <p:nvPr/>
          </p:nvSpPr>
          <p:spPr bwMode="auto">
            <a:xfrm>
              <a:off x="7465611" y="4539777"/>
              <a:ext cx="2037287" cy="2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675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181" name="Прямоугольник 180"/>
            <p:cNvSpPr/>
            <p:nvPr/>
          </p:nvSpPr>
          <p:spPr bwMode="auto">
            <a:xfrm>
              <a:off x="7074960" y="493514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Прямоугольник 181"/>
            <p:cNvSpPr/>
            <p:nvPr/>
          </p:nvSpPr>
          <p:spPr bwMode="auto">
            <a:xfrm>
              <a:off x="7060796" y="514496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 bwMode="auto">
            <a:xfrm>
              <a:off x="7020158" y="4377462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3967510" y="1758619"/>
            <a:ext cx="1134357" cy="229362"/>
            <a:chOff x="2319112" y="3750101"/>
            <a:chExt cx="1134357" cy="229362"/>
          </a:xfrm>
        </p:grpSpPr>
        <p:sp>
          <p:nvSpPr>
            <p:cNvPr id="188" name="Прямоугольник 187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9" name="Прямая со стрелкой 188"/>
            <p:cNvCxnSpPr/>
            <p:nvPr/>
          </p:nvCxnSpPr>
          <p:spPr>
            <a:xfrm flipH="1">
              <a:off x="3020126" y="3864782"/>
              <a:ext cx="345288" cy="87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Группа 189"/>
          <p:cNvGrpSpPr/>
          <p:nvPr/>
        </p:nvGrpSpPr>
        <p:grpSpPr>
          <a:xfrm>
            <a:off x="588419" y="2043482"/>
            <a:ext cx="1134357" cy="229362"/>
            <a:chOff x="2319112" y="3750101"/>
            <a:chExt cx="1134357" cy="229362"/>
          </a:xfrm>
        </p:grpSpPr>
        <p:sp>
          <p:nvSpPr>
            <p:cNvPr id="191" name="Прямоугольник 190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2" name="Прямая со стрелкой 191"/>
            <p:cNvCxnSpPr/>
            <p:nvPr/>
          </p:nvCxnSpPr>
          <p:spPr>
            <a:xfrm flipH="1">
              <a:off x="3020126" y="3864782"/>
              <a:ext cx="345288" cy="87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Группа 192"/>
          <p:cNvGrpSpPr/>
          <p:nvPr/>
        </p:nvGrpSpPr>
        <p:grpSpPr>
          <a:xfrm>
            <a:off x="314320" y="4929856"/>
            <a:ext cx="1134357" cy="229362"/>
            <a:chOff x="2319112" y="3750101"/>
            <a:chExt cx="1134357" cy="229362"/>
          </a:xfrm>
        </p:grpSpPr>
        <p:sp>
          <p:nvSpPr>
            <p:cNvPr id="194" name="Прямоугольник 193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5" name="Прямая со стрелкой 194"/>
            <p:cNvCxnSpPr/>
            <p:nvPr/>
          </p:nvCxnSpPr>
          <p:spPr>
            <a:xfrm flipH="1">
              <a:off x="3013894" y="3794915"/>
              <a:ext cx="267447" cy="13309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Прямоугольник 196"/>
          <p:cNvSpPr/>
          <p:nvPr/>
        </p:nvSpPr>
        <p:spPr bwMode="auto">
          <a:xfrm>
            <a:off x="5048442" y="3645616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Прямоугольник 197"/>
          <p:cNvSpPr/>
          <p:nvPr/>
        </p:nvSpPr>
        <p:spPr>
          <a:xfrm>
            <a:off x="5048442" y="3818235"/>
            <a:ext cx="747770" cy="16866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Прямоугольник 198"/>
          <p:cNvSpPr/>
          <p:nvPr/>
        </p:nvSpPr>
        <p:spPr bwMode="auto">
          <a:xfrm>
            <a:off x="5048443" y="3469953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Прямоугольник 199"/>
          <p:cNvSpPr/>
          <p:nvPr/>
        </p:nvSpPr>
        <p:spPr bwMode="auto">
          <a:xfrm>
            <a:off x="5276773" y="3473765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Прямоугольник 200"/>
          <p:cNvSpPr/>
          <p:nvPr/>
        </p:nvSpPr>
        <p:spPr bwMode="auto">
          <a:xfrm>
            <a:off x="5497483" y="3473898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Text Box 182"/>
          <p:cNvSpPr txBox="1">
            <a:spLocks noChangeArrowheads="1"/>
          </p:cNvSpPr>
          <p:nvPr/>
        </p:nvSpPr>
        <p:spPr bwMode="auto">
          <a:xfrm>
            <a:off x="4871719" y="3308844"/>
            <a:ext cx="1185312" cy="165053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err="1" smtClean="0"/>
              <a:t>Выселковский</a:t>
            </a:r>
            <a:r>
              <a:rPr lang="ru-RU" altLang="ru-RU" dirty="0" smtClean="0"/>
              <a:t> район</a:t>
            </a:r>
            <a:endParaRPr lang="ru-RU" altLang="ru-RU" dirty="0"/>
          </a:p>
        </p:txBody>
      </p:sp>
      <p:pic>
        <p:nvPicPr>
          <p:cNvPr id="132" name="Picture 4" descr="E:\обозн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59" r="6112"/>
          <a:stretch/>
        </p:blipFill>
        <p:spPr bwMode="auto">
          <a:xfrm>
            <a:off x="-2" y="5461721"/>
            <a:ext cx="806985" cy="13948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Прямоугольник 133"/>
          <p:cNvSpPr/>
          <p:nvPr/>
        </p:nvSpPr>
        <p:spPr bwMode="auto">
          <a:xfrm>
            <a:off x="4139519" y="2561638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4139519" y="2734257"/>
            <a:ext cx="747770" cy="16866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Прямоугольник 135"/>
          <p:cNvSpPr/>
          <p:nvPr/>
        </p:nvSpPr>
        <p:spPr bwMode="auto">
          <a:xfrm>
            <a:off x="4139520" y="2385975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 bwMode="auto">
          <a:xfrm>
            <a:off x="4367850" y="2389787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 bwMode="auto">
          <a:xfrm>
            <a:off x="4588560" y="2389920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Text Box 182"/>
          <p:cNvSpPr txBox="1">
            <a:spLocks noChangeArrowheads="1"/>
          </p:cNvSpPr>
          <p:nvPr/>
        </p:nvSpPr>
        <p:spPr bwMode="auto">
          <a:xfrm>
            <a:off x="3962795" y="2224866"/>
            <a:ext cx="1240105" cy="16110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Ленинградский район</a:t>
            </a:r>
            <a:endParaRPr lang="ru-RU" altLang="ru-RU" dirty="0"/>
          </a:p>
        </p:txBody>
      </p:sp>
      <p:sp>
        <p:nvSpPr>
          <p:cNvPr id="140" name="Прямоугольник 139"/>
          <p:cNvSpPr/>
          <p:nvPr/>
        </p:nvSpPr>
        <p:spPr bwMode="auto">
          <a:xfrm>
            <a:off x="2292835" y="3756818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Прямоугольник 140"/>
          <p:cNvSpPr/>
          <p:nvPr/>
        </p:nvSpPr>
        <p:spPr bwMode="auto">
          <a:xfrm>
            <a:off x="2753118" y="4524332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Прямоугольник 141"/>
          <p:cNvSpPr/>
          <p:nvPr/>
        </p:nvSpPr>
        <p:spPr bwMode="auto">
          <a:xfrm>
            <a:off x="3217271" y="5405459"/>
            <a:ext cx="388902" cy="180495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Прямоугольник 142"/>
          <p:cNvSpPr/>
          <p:nvPr/>
        </p:nvSpPr>
        <p:spPr bwMode="auto">
          <a:xfrm>
            <a:off x="4512358" y="5930966"/>
            <a:ext cx="323172" cy="168756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Прямоугольник 144"/>
          <p:cNvSpPr/>
          <p:nvPr/>
        </p:nvSpPr>
        <p:spPr bwMode="auto">
          <a:xfrm>
            <a:off x="2045076" y="3021138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Прямоугольник 145"/>
          <p:cNvSpPr/>
          <p:nvPr/>
        </p:nvSpPr>
        <p:spPr bwMode="auto">
          <a:xfrm>
            <a:off x="3706945" y="3139320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Прямоугольник 146"/>
          <p:cNvSpPr/>
          <p:nvPr/>
        </p:nvSpPr>
        <p:spPr bwMode="auto">
          <a:xfrm>
            <a:off x="4778245" y="3724182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Прямоугольник 147"/>
          <p:cNvSpPr/>
          <p:nvPr/>
        </p:nvSpPr>
        <p:spPr bwMode="auto">
          <a:xfrm>
            <a:off x="3784786" y="2435135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Прямоугольник 148"/>
          <p:cNvSpPr/>
          <p:nvPr/>
        </p:nvSpPr>
        <p:spPr bwMode="auto">
          <a:xfrm>
            <a:off x="4859514" y="1229428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Прямоугольник 149"/>
          <p:cNvSpPr/>
          <p:nvPr/>
        </p:nvSpPr>
        <p:spPr bwMode="auto">
          <a:xfrm>
            <a:off x="6158635" y="3609489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Прямоугольник 151"/>
          <p:cNvSpPr/>
          <p:nvPr/>
        </p:nvSpPr>
        <p:spPr bwMode="auto">
          <a:xfrm>
            <a:off x="877338" y="3739345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5" name="Группа 154"/>
          <p:cNvGrpSpPr/>
          <p:nvPr/>
        </p:nvGrpSpPr>
        <p:grpSpPr>
          <a:xfrm>
            <a:off x="3343366" y="6296447"/>
            <a:ext cx="1134357" cy="229362"/>
            <a:chOff x="2319112" y="3750101"/>
            <a:chExt cx="1134357" cy="229362"/>
          </a:xfrm>
        </p:grpSpPr>
        <p:sp>
          <p:nvSpPr>
            <p:cNvPr id="156" name="Прямоугольник 155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4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7" name="Прямая со стрелкой 156"/>
            <p:cNvCxnSpPr/>
            <p:nvPr/>
          </p:nvCxnSpPr>
          <p:spPr>
            <a:xfrm flipH="1">
              <a:off x="3042876" y="3868501"/>
              <a:ext cx="343918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" name="Прямоугольник 204"/>
          <p:cNvSpPr/>
          <p:nvPr/>
        </p:nvSpPr>
        <p:spPr bwMode="auto">
          <a:xfrm>
            <a:off x="3489262" y="4055361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Прямоугольник 205"/>
          <p:cNvSpPr/>
          <p:nvPr/>
        </p:nvSpPr>
        <p:spPr bwMode="auto">
          <a:xfrm>
            <a:off x="5418828" y="4778868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09" y="3246861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014" y="4886981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97" y="1578701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71" y="1853049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96" y="476336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02" y="6129523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" name="Прямоугольник 212"/>
          <p:cNvSpPr/>
          <p:nvPr/>
        </p:nvSpPr>
        <p:spPr bwMode="auto">
          <a:xfrm>
            <a:off x="2582484" y="1883679"/>
            <a:ext cx="263529" cy="159803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Прямоугольник 213"/>
          <p:cNvSpPr/>
          <p:nvPr/>
        </p:nvSpPr>
        <p:spPr bwMode="auto">
          <a:xfrm>
            <a:off x="1448677" y="4575172"/>
            <a:ext cx="345909" cy="190872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" name="Рисунок 214"/>
          <p:cNvPicPr>
            <a:picLocks noChangeAspect="1"/>
          </p:cNvPicPr>
          <p:nvPr/>
        </p:nvPicPr>
        <p:blipFill rotWithShape="1">
          <a:blip r:embed="rId8"/>
          <a:srcRect t="15270"/>
          <a:stretch/>
        </p:blipFill>
        <p:spPr>
          <a:xfrm>
            <a:off x="819324" y="5460274"/>
            <a:ext cx="2314575" cy="139482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pic>
        <p:nvPicPr>
          <p:cNvPr id="211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51" y="2599166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1" name="Группа 150"/>
          <p:cNvGrpSpPr/>
          <p:nvPr/>
        </p:nvGrpSpPr>
        <p:grpSpPr>
          <a:xfrm>
            <a:off x="6874410" y="2777660"/>
            <a:ext cx="2263863" cy="1250662"/>
            <a:chOff x="6479404" y="4986230"/>
            <a:chExt cx="2557092" cy="1244431"/>
          </a:xfrm>
        </p:grpSpPr>
        <p:sp>
          <p:nvSpPr>
            <p:cNvPr id="153" name="Text Box 830"/>
            <p:cNvSpPr txBox="1">
              <a:spLocks noChangeArrowheads="1"/>
            </p:cNvSpPr>
            <p:nvPr/>
          </p:nvSpPr>
          <p:spPr bwMode="auto">
            <a:xfrm>
              <a:off x="6479405" y="5257757"/>
              <a:ext cx="2557090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 620 688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154" name="Rectangle 84"/>
            <p:cNvSpPr>
              <a:spLocks noChangeArrowheads="1"/>
            </p:cNvSpPr>
            <p:nvPr/>
          </p:nvSpPr>
          <p:spPr bwMode="auto">
            <a:xfrm>
              <a:off x="6479404" y="4986230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  <a:endParaRPr 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4" name="Picture 4" descr="E:\!!!!!!!ОММиОППМ\2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38" y="729024"/>
            <a:ext cx="3026868" cy="198438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104633" y="665330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 18.00 14.12.2020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833" y="1208020"/>
            <a:ext cx="121443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3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ац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8"/>
          <a:stretch/>
        </p:blipFill>
        <p:spPr bwMode="auto">
          <a:xfrm>
            <a:off x="-10603" y="666063"/>
            <a:ext cx="9154603" cy="61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ац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7" y="643303"/>
            <a:ext cx="3124067" cy="187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" name="Полилиния 1"/>
          <p:cNvSpPr/>
          <p:nvPr/>
        </p:nvSpPr>
        <p:spPr>
          <a:xfrm>
            <a:off x="2413205" y="683741"/>
            <a:ext cx="4646622" cy="4588475"/>
          </a:xfrm>
          <a:custGeom>
            <a:avLst/>
            <a:gdLst>
              <a:gd name="connsiteX0" fmla="*/ 8719 w 4646622"/>
              <a:gd name="connsiteY0" fmla="*/ 0 h 4588475"/>
              <a:gd name="connsiteX1" fmla="*/ 8719 w 4646622"/>
              <a:gd name="connsiteY1" fmla="*/ 57664 h 4588475"/>
              <a:gd name="connsiteX2" fmla="*/ 99336 w 4646622"/>
              <a:gd name="connsiteY2" fmla="*/ 123567 h 4588475"/>
              <a:gd name="connsiteX3" fmla="*/ 91098 w 4646622"/>
              <a:gd name="connsiteY3" fmla="*/ 255373 h 4588475"/>
              <a:gd name="connsiteX4" fmla="*/ 132287 w 4646622"/>
              <a:gd name="connsiteY4" fmla="*/ 370702 h 4588475"/>
              <a:gd name="connsiteX5" fmla="*/ 148763 w 4646622"/>
              <a:gd name="connsiteY5" fmla="*/ 494270 h 4588475"/>
              <a:gd name="connsiteX6" fmla="*/ 222903 w 4646622"/>
              <a:gd name="connsiteY6" fmla="*/ 593124 h 4588475"/>
              <a:gd name="connsiteX7" fmla="*/ 329995 w 4646622"/>
              <a:gd name="connsiteY7" fmla="*/ 724929 h 4588475"/>
              <a:gd name="connsiteX8" fmla="*/ 420611 w 4646622"/>
              <a:gd name="connsiteY8" fmla="*/ 782594 h 4588475"/>
              <a:gd name="connsiteX9" fmla="*/ 552417 w 4646622"/>
              <a:gd name="connsiteY9" fmla="*/ 881448 h 4588475"/>
              <a:gd name="connsiteX10" fmla="*/ 585368 w 4646622"/>
              <a:gd name="connsiteY10" fmla="*/ 996778 h 4588475"/>
              <a:gd name="connsiteX11" fmla="*/ 618319 w 4646622"/>
              <a:gd name="connsiteY11" fmla="*/ 1087394 h 4588475"/>
              <a:gd name="connsiteX12" fmla="*/ 684222 w 4646622"/>
              <a:gd name="connsiteY12" fmla="*/ 1186248 h 4588475"/>
              <a:gd name="connsiteX13" fmla="*/ 816027 w 4646622"/>
              <a:gd name="connsiteY13" fmla="*/ 1276864 h 4588475"/>
              <a:gd name="connsiteX14" fmla="*/ 873692 w 4646622"/>
              <a:gd name="connsiteY14" fmla="*/ 1367481 h 4588475"/>
              <a:gd name="connsiteX15" fmla="*/ 939595 w 4646622"/>
              <a:gd name="connsiteY15" fmla="*/ 1515762 h 4588475"/>
              <a:gd name="connsiteX16" fmla="*/ 1054925 w 4646622"/>
              <a:gd name="connsiteY16" fmla="*/ 1581664 h 4588475"/>
              <a:gd name="connsiteX17" fmla="*/ 1145541 w 4646622"/>
              <a:gd name="connsiteY17" fmla="*/ 1729945 h 4588475"/>
              <a:gd name="connsiteX18" fmla="*/ 1293822 w 4646622"/>
              <a:gd name="connsiteY18" fmla="*/ 1762897 h 4588475"/>
              <a:gd name="connsiteX19" fmla="*/ 1409152 w 4646622"/>
              <a:gd name="connsiteY19" fmla="*/ 1828800 h 4588475"/>
              <a:gd name="connsiteX20" fmla="*/ 1532719 w 4646622"/>
              <a:gd name="connsiteY20" fmla="*/ 1977081 h 4588475"/>
              <a:gd name="connsiteX21" fmla="*/ 1623336 w 4646622"/>
              <a:gd name="connsiteY21" fmla="*/ 2108886 h 4588475"/>
              <a:gd name="connsiteX22" fmla="*/ 1672763 w 4646622"/>
              <a:gd name="connsiteY22" fmla="*/ 2232454 h 4588475"/>
              <a:gd name="connsiteX23" fmla="*/ 1648049 w 4646622"/>
              <a:gd name="connsiteY23" fmla="*/ 2388973 h 4588475"/>
              <a:gd name="connsiteX24" fmla="*/ 1639811 w 4646622"/>
              <a:gd name="connsiteY24" fmla="*/ 2520778 h 4588475"/>
              <a:gd name="connsiteX25" fmla="*/ 1681000 w 4646622"/>
              <a:gd name="connsiteY25" fmla="*/ 2594918 h 4588475"/>
              <a:gd name="connsiteX26" fmla="*/ 1895184 w 4646622"/>
              <a:gd name="connsiteY26" fmla="*/ 2718486 h 4588475"/>
              <a:gd name="connsiteX27" fmla="*/ 2051703 w 4646622"/>
              <a:gd name="connsiteY27" fmla="*/ 2899718 h 4588475"/>
              <a:gd name="connsiteX28" fmla="*/ 2397692 w 4646622"/>
              <a:gd name="connsiteY28" fmla="*/ 3155091 h 4588475"/>
              <a:gd name="connsiteX29" fmla="*/ 2414168 w 4646622"/>
              <a:gd name="connsiteY29" fmla="*/ 3056237 h 4588475"/>
              <a:gd name="connsiteX30" fmla="*/ 2504784 w 4646622"/>
              <a:gd name="connsiteY30" fmla="*/ 2916194 h 4588475"/>
              <a:gd name="connsiteX31" fmla="*/ 2554211 w 4646622"/>
              <a:gd name="connsiteY31" fmla="*/ 2940908 h 4588475"/>
              <a:gd name="connsiteX32" fmla="*/ 2669541 w 4646622"/>
              <a:gd name="connsiteY32" fmla="*/ 2907956 h 4588475"/>
              <a:gd name="connsiteX33" fmla="*/ 2743681 w 4646622"/>
              <a:gd name="connsiteY33" fmla="*/ 2850291 h 4588475"/>
              <a:gd name="connsiteX34" fmla="*/ 2784871 w 4646622"/>
              <a:gd name="connsiteY34" fmla="*/ 2702010 h 4588475"/>
              <a:gd name="connsiteX35" fmla="*/ 2784871 w 4646622"/>
              <a:gd name="connsiteY35" fmla="*/ 2619632 h 4588475"/>
              <a:gd name="connsiteX36" fmla="*/ 2916676 w 4646622"/>
              <a:gd name="connsiteY36" fmla="*/ 2660821 h 4588475"/>
              <a:gd name="connsiteX37" fmla="*/ 2982579 w 4646622"/>
              <a:gd name="connsiteY37" fmla="*/ 2767913 h 4588475"/>
              <a:gd name="connsiteX38" fmla="*/ 3106146 w 4646622"/>
              <a:gd name="connsiteY38" fmla="*/ 2825578 h 4588475"/>
              <a:gd name="connsiteX39" fmla="*/ 3237952 w 4646622"/>
              <a:gd name="connsiteY39" fmla="*/ 2932670 h 4588475"/>
              <a:gd name="connsiteX40" fmla="*/ 3443898 w 4646622"/>
              <a:gd name="connsiteY40" fmla="*/ 3097427 h 4588475"/>
              <a:gd name="connsiteX41" fmla="*/ 3592179 w 4646622"/>
              <a:gd name="connsiteY41" fmla="*/ 3188043 h 4588475"/>
              <a:gd name="connsiteX42" fmla="*/ 3682795 w 4646622"/>
              <a:gd name="connsiteY42" fmla="*/ 3319848 h 4588475"/>
              <a:gd name="connsiteX43" fmla="*/ 3798125 w 4646622"/>
              <a:gd name="connsiteY43" fmla="*/ 3369275 h 4588475"/>
              <a:gd name="connsiteX44" fmla="*/ 3839314 w 4646622"/>
              <a:gd name="connsiteY44" fmla="*/ 3451654 h 4588475"/>
              <a:gd name="connsiteX45" fmla="*/ 3938168 w 4646622"/>
              <a:gd name="connsiteY45" fmla="*/ 3550508 h 4588475"/>
              <a:gd name="connsiteX46" fmla="*/ 3971119 w 4646622"/>
              <a:gd name="connsiteY46" fmla="*/ 3649362 h 4588475"/>
              <a:gd name="connsiteX47" fmla="*/ 4004071 w 4646622"/>
              <a:gd name="connsiteY47" fmla="*/ 3772929 h 4588475"/>
              <a:gd name="connsiteX48" fmla="*/ 4028784 w 4646622"/>
              <a:gd name="connsiteY48" fmla="*/ 3814118 h 4588475"/>
              <a:gd name="connsiteX49" fmla="*/ 4094687 w 4646622"/>
              <a:gd name="connsiteY49" fmla="*/ 3838832 h 4588475"/>
              <a:gd name="connsiteX50" fmla="*/ 4102925 w 4646622"/>
              <a:gd name="connsiteY50" fmla="*/ 3863545 h 4588475"/>
              <a:gd name="connsiteX51" fmla="*/ 4177065 w 4646622"/>
              <a:gd name="connsiteY51" fmla="*/ 3814118 h 4588475"/>
              <a:gd name="connsiteX52" fmla="*/ 4193541 w 4646622"/>
              <a:gd name="connsiteY52" fmla="*/ 3847070 h 4588475"/>
              <a:gd name="connsiteX53" fmla="*/ 4152352 w 4646622"/>
              <a:gd name="connsiteY53" fmla="*/ 3962400 h 4588475"/>
              <a:gd name="connsiteX54" fmla="*/ 4193541 w 4646622"/>
              <a:gd name="connsiteY54" fmla="*/ 3954162 h 4588475"/>
              <a:gd name="connsiteX55" fmla="*/ 4275919 w 4646622"/>
              <a:gd name="connsiteY55" fmla="*/ 3921210 h 4588475"/>
              <a:gd name="connsiteX56" fmla="*/ 4267681 w 4646622"/>
              <a:gd name="connsiteY56" fmla="*/ 4003589 h 4588475"/>
              <a:gd name="connsiteX57" fmla="*/ 4251206 w 4646622"/>
              <a:gd name="connsiteY57" fmla="*/ 4077729 h 4588475"/>
              <a:gd name="connsiteX58" fmla="*/ 4300633 w 4646622"/>
              <a:gd name="connsiteY58" fmla="*/ 4044778 h 4588475"/>
              <a:gd name="connsiteX59" fmla="*/ 4341822 w 4646622"/>
              <a:gd name="connsiteY59" fmla="*/ 4053016 h 4588475"/>
              <a:gd name="connsiteX60" fmla="*/ 4317109 w 4646622"/>
              <a:gd name="connsiteY60" fmla="*/ 4160108 h 4588475"/>
              <a:gd name="connsiteX61" fmla="*/ 4374773 w 4646622"/>
              <a:gd name="connsiteY61" fmla="*/ 4135394 h 4588475"/>
              <a:gd name="connsiteX62" fmla="*/ 4383011 w 4646622"/>
              <a:gd name="connsiteY62" fmla="*/ 4151870 h 4588475"/>
              <a:gd name="connsiteX63" fmla="*/ 4383011 w 4646622"/>
              <a:gd name="connsiteY63" fmla="*/ 4250724 h 4588475"/>
              <a:gd name="connsiteX64" fmla="*/ 4391249 w 4646622"/>
              <a:gd name="connsiteY64" fmla="*/ 4283675 h 4588475"/>
              <a:gd name="connsiteX65" fmla="*/ 4465390 w 4646622"/>
              <a:gd name="connsiteY65" fmla="*/ 4308389 h 4588475"/>
              <a:gd name="connsiteX66" fmla="*/ 4572481 w 4646622"/>
              <a:gd name="connsiteY66" fmla="*/ 4489621 h 4588475"/>
              <a:gd name="connsiteX67" fmla="*/ 4646622 w 4646622"/>
              <a:gd name="connsiteY67" fmla="*/ 4588475 h 45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646622" h="4588475">
                <a:moveTo>
                  <a:pt x="8719" y="0"/>
                </a:moveTo>
                <a:cubicBezTo>
                  <a:pt x="1167" y="18534"/>
                  <a:pt x="-6384" y="37069"/>
                  <a:pt x="8719" y="57664"/>
                </a:cubicBezTo>
                <a:cubicBezTo>
                  <a:pt x="23822" y="78259"/>
                  <a:pt x="85606" y="90616"/>
                  <a:pt x="99336" y="123567"/>
                </a:cubicBezTo>
                <a:cubicBezTo>
                  <a:pt x="113066" y="156518"/>
                  <a:pt x="85606" y="214184"/>
                  <a:pt x="91098" y="255373"/>
                </a:cubicBezTo>
                <a:cubicBezTo>
                  <a:pt x="96590" y="296562"/>
                  <a:pt x="122676" y="330886"/>
                  <a:pt x="132287" y="370702"/>
                </a:cubicBezTo>
                <a:cubicBezTo>
                  <a:pt x="141898" y="410518"/>
                  <a:pt x="133660" y="457200"/>
                  <a:pt x="148763" y="494270"/>
                </a:cubicBezTo>
                <a:cubicBezTo>
                  <a:pt x="163866" y="531340"/>
                  <a:pt x="192698" y="554681"/>
                  <a:pt x="222903" y="593124"/>
                </a:cubicBezTo>
                <a:cubicBezTo>
                  <a:pt x="253108" y="631567"/>
                  <a:pt x="297044" y="693351"/>
                  <a:pt x="329995" y="724929"/>
                </a:cubicBezTo>
                <a:cubicBezTo>
                  <a:pt x="362946" y="756507"/>
                  <a:pt x="383541" y="756508"/>
                  <a:pt x="420611" y="782594"/>
                </a:cubicBezTo>
                <a:cubicBezTo>
                  <a:pt x="457681" y="808680"/>
                  <a:pt x="524958" y="845751"/>
                  <a:pt x="552417" y="881448"/>
                </a:cubicBezTo>
                <a:cubicBezTo>
                  <a:pt x="579877" y="917145"/>
                  <a:pt x="574384" y="962454"/>
                  <a:pt x="585368" y="996778"/>
                </a:cubicBezTo>
                <a:cubicBezTo>
                  <a:pt x="596352" y="1031102"/>
                  <a:pt x="601843" y="1055816"/>
                  <a:pt x="618319" y="1087394"/>
                </a:cubicBezTo>
                <a:cubicBezTo>
                  <a:pt x="634795" y="1118972"/>
                  <a:pt x="651271" y="1154670"/>
                  <a:pt x="684222" y="1186248"/>
                </a:cubicBezTo>
                <a:cubicBezTo>
                  <a:pt x="717173" y="1217826"/>
                  <a:pt x="784449" y="1246659"/>
                  <a:pt x="816027" y="1276864"/>
                </a:cubicBezTo>
                <a:cubicBezTo>
                  <a:pt x="847605" y="1307069"/>
                  <a:pt x="853097" y="1327665"/>
                  <a:pt x="873692" y="1367481"/>
                </a:cubicBezTo>
                <a:cubicBezTo>
                  <a:pt x="894287" y="1407297"/>
                  <a:pt x="909390" y="1480065"/>
                  <a:pt x="939595" y="1515762"/>
                </a:cubicBezTo>
                <a:cubicBezTo>
                  <a:pt x="969801" y="1551459"/>
                  <a:pt x="1020601" y="1545967"/>
                  <a:pt x="1054925" y="1581664"/>
                </a:cubicBezTo>
                <a:cubicBezTo>
                  <a:pt x="1089249" y="1617361"/>
                  <a:pt x="1105725" y="1699739"/>
                  <a:pt x="1145541" y="1729945"/>
                </a:cubicBezTo>
                <a:cubicBezTo>
                  <a:pt x="1185357" y="1760151"/>
                  <a:pt x="1249887" y="1746421"/>
                  <a:pt x="1293822" y="1762897"/>
                </a:cubicBezTo>
                <a:cubicBezTo>
                  <a:pt x="1337757" y="1779373"/>
                  <a:pt x="1369336" y="1793103"/>
                  <a:pt x="1409152" y="1828800"/>
                </a:cubicBezTo>
                <a:cubicBezTo>
                  <a:pt x="1448968" y="1864497"/>
                  <a:pt x="1497022" y="1930400"/>
                  <a:pt x="1532719" y="1977081"/>
                </a:cubicBezTo>
                <a:cubicBezTo>
                  <a:pt x="1568416" y="2023762"/>
                  <a:pt x="1599995" y="2066324"/>
                  <a:pt x="1623336" y="2108886"/>
                </a:cubicBezTo>
                <a:cubicBezTo>
                  <a:pt x="1646677" y="2151448"/>
                  <a:pt x="1668644" y="2185773"/>
                  <a:pt x="1672763" y="2232454"/>
                </a:cubicBezTo>
                <a:cubicBezTo>
                  <a:pt x="1676882" y="2279135"/>
                  <a:pt x="1653541" y="2340919"/>
                  <a:pt x="1648049" y="2388973"/>
                </a:cubicBezTo>
                <a:cubicBezTo>
                  <a:pt x="1642557" y="2437027"/>
                  <a:pt x="1634319" y="2486454"/>
                  <a:pt x="1639811" y="2520778"/>
                </a:cubicBezTo>
                <a:cubicBezTo>
                  <a:pt x="1645303" y="2555102"/>
                  <a:pt x="1638438" y="2561967"/>
                  <a:pt x="1681000" y="2594918"/>
                </a:cubicBezTo>
                <a:cubicBezTo>
                  <a:pt x="1723562" y="2627869"/>
                  <a:pt x="1833400" y="2667686"/>
                  <a:pt x="1895184" y="2718486"/>
                </a:cubicBezTo>
                <a:cubicBezTo>
                  <a:pt x="1956968" y="2769286"/>
                  <a:pt x="1967952" y="2826951"/>
                  <a:pt x="2051703" y="2899718"/>
                </a:cubicBezTo>
                <a:cubicBezTo>
                  <a:pt x="2135454" y="2972486"/>
                  <a:pt x="2337281" y="3129004"/>
                  <a:pt x="2397692" y="3155091"/>
                </a:cubicBezTo>
                <a:cubicBezTo>
                  <a:pt x="2458103" y="3181178"/>
                  <a:pt x="2396319" y="3096053"/>
                  <a:pt x="2414168" y="3056237"/>
                </a:cubicBezTo>
                <a:cubicBezTo>
                  <a:pt x="2432017" y="3016421"/>
                  <a:pt x="2481444" y="2935415"/>
                  <a:pt x="2504784" y="2916194"/>
                </a:cubicBezTo>
                <a:cubicBezTo>
                  <a:pt x="2528124" y="2896973"/>
                  <a:pt x="2526752" y="2942281"/>
                  <a:pt x="2554211" y="2940908"/>
                </a:cubicBezTo>
                <a:cubicBezTo>
                  <a:pt x="2581670" y="2939535"/>
                  <a:pt x="2637963" y="2923059"/>
                  <a:pt x="2669541" y="2907956"/>
                </a:cubicBezTo>
                <a:cubicBezTo>
                  <a:pt x="2701119" y="2892853"/>
                  <a:pt x="2724459" y="2884615"/>
                  <a:pt x="2743681" y="2850291"/>
                </a:cubicBezTo>
                <a:cubicBezTo>
                  <a:pt x="2762903" y="2815967"/>
                  <a:pt x="2778006" y="2740453"/>
                  <a:pt x="2784871" y="2702010"/>
                </a:cubicBezTo>
                <a:cubicBezTo>
                  <a:pt x="2791736" y="2663567"/>
                  <a:pt x="2762903" y="2626497"/>
                  <a:pt x="2784871" y="2619632"/>
                </a:cubicBezTo>
                <a:cubicBezTo>
                  <a:pt x="2806839" y="2612767"/>
                  <a:pt x="2883725" y="2636108"/>
                  <a:pt x="2916676" y="2660821"/>
                </a:cubicBezTo>
                <a:cubicBezTo>
                  <a:pt x="2949627" y="2685534"/>
                  <a:pt x="2951001" y="2740454"/>
                  <a:pt x="2982579" y="2767913"/>
                </a:cubicBezTo>
                <a:cubicBezTo>
                  <a:pt x="3014157" y="2795372"/>
                  <a:pt x="3063584" y="2798119"/>
                  <a:pt x="3106146" y="2825578"/>
                </a:cubicBezTo>
                <a:cubicBezTo>
                  <a:pt x="3148708" y="2853037"/>
                  <a:pt x="3237952" y="2932670"/>
                  <a:pt x="3237952" y="2932670"/>
                </a:cubicBezTo>
                <a:cubicBezTo>
                  <a:pt x="3294244" y="2977978"/>
                  <a:pt x="3384860" y="3054865"/>
                  <a:pt x="3443898" y="3097427"/>
                </a:cubicBezTo>
                <a:cubicBezTo>
                  <a:pt x="3502936" y="3139989"/>
                  <a:pt x="3552363" y="3150973"/>
                  <a:pt x="3592179" y="3188043"/>
                </a:cubicBezTo>
                <a:cubicBezTo>
                  <a:pt x="3631995" y="3225113"/>
                  <a:pt x="3648471" y="3289643"/>
                  <a:pt x="3682795" y="3319848"/>
                </a:cubicBezTo>
                <a:cubicBezTo>
                  <a:pt x="3717119" y="3350053"/>
                  <a:pt x="3772039" y="3347307"/>
                  <a:pt x="3798125" y="3369275"/>
                </a:cubicBezTo>
                <a:cubicBezTo>
                  <a:pt x="3824211" y="3391243"/>
                  <a:pt x="3815974" y="3421449"/>
                  <a:pt x="3839314" y="3451654"/>
                </a:cubicBezTo>
                <a:cubicBezTo>
                  <a:pt x="3862654" y="3481859"/>
                  <a:pt x="3916201" y="3517557"/>
                  <a:pt x="3938168" y="3550508"/>
                </a:cubicBezTo>
                <a:cubicBezTo>
                  <a:pt x="3960135" y="3583459"/>
                  <a:pt x="3960135" y="3612292"/>
                  <a:pt x="3971119" y="3649362"/>
                </a:cubicBezTo>
                <a:cubicBezTo>
                  <a:pt x="3982103" y="3686432"/>
                  <a:pt x="3994460" y="3745470"/>
                  <a:pt x="4004071" y="3772929"/>
                </a:cubicBezTo>
                <a:cubicBezTo>
                  <a:pt x="4013682" y="3800388"/>
                  <a:pt x="4013682" y="3803134"/>
                  <a:pt x="4028784" y="3814118"/>
                </a:cubicBezTo>
                <a:cubicBezTo>
                  <a:pt x="4043886" y="3825102"/>
                  <a:pt x="4082330" y="3830594"/>
                  <a:pt x="4094687" y="3838832"/>
                </a:cubicBezTo>
                <a:cubicBezTo>
                  <a:pt x="4107044" y="3847070"/>
                  <a:pt x="4089195" y="3867664"/>
                  <a:pt x="4102925" y="3863545"/>
                </a:cubicBezTo>
                <a:cubicBezTo>
                  <a:pt x="4116655" y="3859426"/>
                  <a:pt x="4161962" y="3816864"/>
                  <a:pt x="4177065" y="3814118"/>
                </a:cubicBezTo>
                <a:cubicBezTo>
                  <a:pt x="4192168" y="3811372"/>
                  <a:pt x="4197660" y="3822356"/>
                  <a:pt x="4193541" y="3847070"/>
                </a:cubicBezTo>
                <a:cubicBezTo>
                  <a:pt x="4189422" y="3871784"/>
                  <a:pt x="4152352" y="3944551"/>
                  <a:pt x="4152352" y="3962400"/>
                </a:cubicBezTo>
                <a:cubicBezTo>
                  <a:pt x="4152352" y="3980249"/>
                  <a:pt x="4172947" y="3961027"/>
                  <a:pt x="4193541" y="3954162"/>
                </a:cubicBezTo>
                <a:cubicBezTo>
                  <a:pt x="4214136" y="3947297"/>
                  <a:pt x="4263562" y="3912972"/>
                  <a:pt x="4275919" y="3921210"/>
                </a:cubicBezTo>
                <a:cubicBezTo>
                  <a:pt x="4288276" y="3929448"/>
                  <a:pt x="4271800" y="3977503"/>
                  <a:pt x="4267681" y="4003589"/>
                </a:cubicBezTo>
                <a:cubicBezTo>
                  <a:pt x="4263562" y="4029675"/>
                  <a:pt x="4245714" y="4070864"/>
                  <a:pt x="4251206" y="4077729"/>
                </a:cubicBezTo>
                <a:cubicBezTo>
                  <a:pt x="4256698" y="4084594"/>
                  <a:pt x="4285530" y="4048897"/>
                  <a:pt x="4300633" y="4044778"/>
                </a:cubicBezTo>
                <a:cubicBezTo>
                  <a:pt x="4315736" y="4040659"/>
                  <a:pt x="4339076" y="4033794"/>
                  <a:pt x="4341822" y="4053016"/>
                </a:cubicBezTo>
                <a:cubicBezTo>
                  <a:pt x="4344568" y="4072238"/>
                  <a:pt x="4311617" y="4146378"/>
                  <a:pt x="4317109" y="4160108"/>
                </a:cubicBezTo>
                <a:cubicBezTo>
                  <a:pt x="4322601" y="4173838"/>
                  <a:pt x="4363789" y="4136767"/>
                  <a:pt x="4374773" y="4135394"/>
                </a:cubicBezTo>
                <a:cubicBezTo>
                  <a:pt x="4385757" y="4134021"/>
                  <a:pt x="4381638" y="4132648"/>
                  <a:pt x="4383011" y="4151870"/>
                </a:cubicBezTo>
                <a:cubicBezTo>
                  <a:pt x="4384384" y="4171092"/>
                  <a:pt x="4381638" y="4228757"/>
                  <a:pt x="4383011" y="4250724"/>
                </a:cubicBezTo>
                <a:cubicBezTo>
                  <a:pt x="4384384" y="4272691"/>
                  <a:pt x="4377519" y="4274064"/>
                  <a:pt x="4391249" y="4283675"/>
                </a:cubicBezTo>
                <a:cubicBezTo>
                  <a:pt x="4404979" y="4293286"/>
                  <a:pt x="4435185" y="4274065"/>
                  <a:pt x="4465390" y="4308389"/>
                </a:cubicBezTo>
                <a:cubicBezTo>
                  <a:pt x="4495595" y="4342713"/>
                  <a:pt x="4542276" y="4442940"/>
                  <a:pt x="4572481" y="4489621"/>
                </a:cubicBezTo>
                <a:cubicBezTo>
                  <a:pt x="4602686" y="4536302"/>
                  <a:pt x="4624654" y="4562388"/>
                  <a:pt x="4646622" y="4588475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ПОРЫВАМ ВЕТРА 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</a:t>
            </a:r>
            <a:r>
              <a:rPr lang="ru-RU" sz="1200" dirty="0" smtClean="0">
                <a:solidFill>
                  <a:prstClr val="white"/>
                </a:solidFill>
              </a:rPr>
              <a:t>ГО НОВОРОССИЙСК (РИСК НАРУШЕНИЯ ЭЛЕКТРОСНАБЖЕНИЯ)</a:t>
            </a:r>
            <a:endParaRPr lang="en-US" sz="1200" dirty="0" smtClean="0">
              <a:solidFill>
                <a:prstClr val="white"/>
              </a:solidFill>
            </a:endParaRPr>
          </a:p>
          <a:p>
            <a:r>
              <a:rPr lang="ru-RU" sz="1200" dirty="0">
                <a:solidFill>
                  <a:prstClr val="white"/>
                </a:solidFill>
              </a:rPr>
              <a:t>(с использованием информационных ресурсов </a:t>
            </a:r>
            <a:r>
              <a:rPr lang="ru-RU" sz="1200" dirty="0" err="1">
                <a:solidFill>
                  <a:prstClr val="white"/>
                </a:solidFill>
              </a:rPr>
              <a:t>Геопортал</a:t>
            </a:r>
            <a:r>
              <a:rPr lang="ru-RU" sz="1200" dirty="0">
                <a:solidFill>
                  <a:prstClr val="white"/>
                </a:solidFill>
              </a:rPr>
              <a:t> САЦ Минэнерго, </a:t>
            </a:r>
            <a:r>
              <a:rPr lang="en-US" sz="1200" dirty="0">
                <a:solidFill>
                  <a:prstClr val="white"/>
                </a:solidFill>
              </a:rPr>
              <a:t>Google Earth</a:t>
            </a:r>
            <a:r>
              <a:rPr lang="en-US" sz="1200" dirty="0" smtClean="0">
                <a:solidFill>
                  <a:prstClr val="white"/>
                </a:solidFill>
              </a:rPr>
              <a:t>)</a:t>
            </a:r>
            <a:endParaRPr lang="ru-RU" sz="1200" dirty="0">
              <a:solidFill>
                <a:prstClr val="white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sp>
        <p:nvSpPr>
          <p:cNvPr id="123" name="Text Box 182"/>
          <p:cNvSpPr txBox="1">
            <a:spLocks noChangeArrowheads="1"/>
          </p:cNvSpPr>
          <p:nvPr/>
        </p:nvSpPr>
        <p:spPr bwMode="auto">
          <a:xfrm>
            <a:off x="5125715" y="3877006"/>
            <a:ext cx="1122683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Новороссийск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Text Box 182"/>
          <p:cNvSpPr txBox="1">
            <a:spLocks noChangeArrowheads="1"/>
          </p:cNvSpPr>
          <p:nvPr/>
        </p:nvSpPr>
        <p:spPr bwMode="auto">
          <a:xfrm>
            <a:off x="5329692" y="3185038"/>
            <a:ext cx="918706" cy="15956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Мефодиевка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 Box 182"/>
          <p:cNvSpPr txBox="1">
            <a:spLocks noChangeArrowheads="1"/>
          </p:cNvSpPr>
          <p:nvPr/>
        </p:nvSpPr>
        <p:spPr bwMode="auto">
          <a:xfrm>
            <a:off x="1926260" y="473726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Северная </a:t>
            </a:r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 Box 182"/>
          <p:cNvSpPr txBox="1">
            <a:spLocks noChangeArrowheads="1"/>
          </p:cNvSpPr>
          <p:nvPr/>
        </p:nvSpPr>
        <p:spPr bwMode="auto">
          <a:xfrm>
            <a:off x="1991008" y="4265621"/>
            <a:ext cx="847078" cy="1434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Глебовское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 Box 182"/>
          <p:cNvSpPr txBox="1">
            <a:spLocks noChangeArrowheads="1"/>
          </p:cNvSpPr>
          <p:nvPr/>
        </p:nvSpPr>
        <p:spPr bwMode="auto">
          <a:xfrm>
            <a:off x="2152268" y="349931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Text Box 182"/>
          <p:cNvSpPr txBox="1">
            <a:spLocks noChangeArrowheads="1"/>
          </p:cNvSpPr>
          <p:nvPr/>
        </p:nvSpPr>
        <p:spPr bwMode="auto">
          <a:xfrm>
            <a:off x="3653059" y="2906275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Цемдолина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6025554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Text Box 182"/>
          <p:cNvSpPr txBox="1">
            <a:spLocks noChangeArrowheads="1"/>
          </p:cNvSpPr>
          <p:nvPr/>
        </p:nvSpPr>
        <p:spPr bwMode="auto">
          <a:xfrm>
            <a:off x="2609336" y="286413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Text Box 182"/>
          <p:cNvSpPr txBox="1">
            <a:spLocks noChangeArrowheads="1"/>
          </p:cNvSpPr>
          <p:nvPr/>
        </p:nvSpPr>
        <p:spPr bwMode="auto">
          <a:xfrm>
            <a:off x="3448622" y="1673164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Симоновка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 Box 182"/>
          <p:cNvSpPr txBox="1">
            <a:spLocks noChangeArrowheads="1"/>
          </p:cNvSpPr>
          <p:nvPr/>
        </p:nvSpPr>
        <p:spPr bwMode="auto">
          <a:xfrm>
            <a:off x="2893386" y="2276121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Кирилловка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Text Box 182"/>
          <p:cNvSpPr txBox="1">
            <a:spLocks noChangeArrowheads="1"/>
          </p:cNvSpPr>
          <p:nvPr/>
        </p:nvSpPr>
        <p:spPr bwMode="auto">
          <a:xfrm>
            <a:off x="3528277" y="1398722"/>
            <a:ext cx="1029625" cy="18058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0" name="Group 151"/>
          <p:cNvGrpSpPr>
            <a:grpSpLocks/>
          </p:cNvGrpSpPr>
          <p:nvPr/>
        </p:nvGrpSpPr>
        <p:grpSpPr bwMode="auto">
          <a:xfrm>
            <a:off x="8268937" y="2219637"/>
            <a:ext cx="392060" cy="185467"/>
            <a:chOff x="7296" y="1248"/>
            <a:chExt cx="2672" cy="960"/>
          </a:xfrm>
        </p:grpSpPr>
        <p:sp>
          <p:nvSpPr>
            <p:cNvPr id="41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4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5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60" name="Group 1944"/>
          <p:cNvGrpSpPr>
            <a:grpSpLocks/>
          </p:cNvGrpSpPr>
          <p:nvPr/>
        </p:nvGrpSpPr>
        <p:grpSpPr bwMode="auto">
          <a:xfrm rot="21408882" flipH="1">
            <a:off x="5458137" y="4075484"/>
            <a:ext cx="532449" cy="475401"/>
            <a:chOff x="354" y="4639"/>
            <a:chExt cx="637" cy="528"/>
          </a:xfrm>
        </p:grpSpPr>
        <p:grpSp>
          <p:nvGrpSpPr>
            <p:cNvPr id="61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42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2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4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21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36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39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0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1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8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2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5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71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0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2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73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9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0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9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9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9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0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74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75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86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91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2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3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7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8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9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0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6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77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79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81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82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83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4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5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80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8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67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68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48" name="Группа 147"/>
          <p:cNvGrpSpPr/>
          <p:nvPr/>
        </p:nvGrpSpPr>
        <p:grpSpPr>
          <a:xfrm>
            <a:off x="5608723" y="3463741"/>
            <a:ext cx="168841" cy="200804"/>
            <a:chOff x="7198893" y="6400559"/>
            <a:chExt cx="168841" cy="200804"/>
          </a:xfrm>
        </p:grpSpPr>
        <p:sp>
          <p:nvSpPr>
            <p:cNvPr id="150" name="Скругленный прямоугольник 149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3" name="Text Box 182"/>
          <p:cNvSpPr txBox="1">
            <a:spLocks noChangeArrowheads="1"/>
          </p:cNvSpPr>
          <p:nvPr/>
        </p:nvSpPr>
        <p:spPr bwMode="auto">
          <a:xfrm>
            <a:off x="207724" y="524225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Дюрсо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Text Box 182"/>
          <p:cNvSpPr txBox="1">
            <a:spLocks noChangeArrowheads="1"/>
          </p:cNvSpPr>
          <p:nvPr/>
        </p:nvSpPr>
        <p:spPr bwMode="auto">
          <a:xfrm>
            <a:off x="395021" y="4557557"/>
            <a:ext cx="1088214" cy="16468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Абрау-Дюрсо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62538" y="1022422"/>
            <a:ext cx="612536" cy="2039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А-290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897577" y="5151121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Трансформаторные подстанции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Электростанции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35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220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110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7126704" y="6595810"/>
              <a:ext cx="168841" cy="200804"/>
              <a:chOff x="7142746" y="6595810"/>
              <a:chExt cx="168841" cy="200804"/>
            </a:xfrm>
          </p:grpSpPr>
          <p:sp>
            <p:nvSpPr>
              <p:cNvPr id="176" name="Скругленный прямоугольник 175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  <a:endPara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Обозначение автодороги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25" name="Text Box 182"/>
          <p:cNvSpPr txBox="1">
            <a:spLocks noChangeArrowheads="1"/>
          </p:cNvSpPr>
          <p:nvPr/>
        </p:nvSpPr>
        <p:spPr bwMode="auto">
          <a:xfrm>
            <a:off x="851487" y="3013098"/>
            <a:ext cx="113952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хутора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1735396" y="511732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Южная </a:t>
            </a:r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8" name="Группа 177"/>
          <p:cNvGrpSpPr/>
          <p:nvPr/>
        </p:nvGrpSpPr>
        <p:grpSpPr>
          <a:xfrm>
            <a:off x="5653034" y="3607150"/>
            <a:ext cx="168841" cy="200804"/>
            <a:chOff x="7198893" y="6400559"/>
            <a:chExt cx="168841" cy="200804"/>
          </a:xfrm>
        </p:grpSpPr>
        <p:sp>
          <p:nvSpPr>
            <p:cNvPr id="179" name="Скругленный прямоугольник 178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3774712" y="2703677"/>
            <a:ext cx="168841" cy="200804"/>
            <a:chOff x="7198893" y="6400559"/>
            <a:chExt cx="168841" cy="200804"/>
          </a:xfrm>
        </p:grpSpPr>
        <p:sp>
          <p:nvSpPr>
            <p:cNvPr id="182" name="Скругленный прямоугольник 181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Новороссийска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31" y="928079"/>
            <a:ext cx="2720892" cy="17008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257" name="Прямоугольник 256"/>
          <p:cNvSpPr/>
          <p:nvPr/>
        </p:nvSpPr>
        <p:spPr>
          <a:xfrm>
            <a:off x="-18570" y="656371"/>
            <a:ext cx="2729783" cy="263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4634621" y="5464961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ТЭЦ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9" name="Text Box 182"/>
          <p:cNvSpPr txBox="1">
            <a:spLocks noChangeArrowheads="1"/>
          </p:cNvSpPr>
          <p:nvPr/>
        </p:nvSpPr>
        <p:spPr bwMode="auto">
          <a:xfrm>
            <a:off x="3361522" y="4052920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1264608" y="4141561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9" name="Группа 158"/>
          <p:cNvGrpSpPr/>
          <p:nvPr/>
        </p:nvGrpSpPr>
        <p:grpSpPr>
          <a:xfrm>
            <a:off x="5589980" y="5000024"/>
            <a:ext cx="1134357" cy="229362"/>
            <a:chOff x="2319112" y="3750101"/>
            <a:chExt cx="1134357" cy="229362"/>
          </a:xfrm>
        </p:grpSpPr>
        <p:sp>
          <p:nvSpPr>
            <p:cNvPr id="160" name="Прямоугольник 159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1" name="Прямая со стрелкой 160"/>
            <p:cNvCxnSpPr>
              <a:stCxn id="194" idx="1"/>
            </p:cNvCxnSpPr>
            <p:nvPr/>
          </p:nvCxnSpPr>
          <p:spPr>
            <a:xfrm flipH="1">
              <a:off x="3077338" y="3801511"/>
              <a:ext cx="199056" cy="17493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Группа 164"/>
          <p:cNvGrpSpPr/>
          <p:nvPr/>
        </p:nvGrpSpPr>
        <p:grpSpPr>
          <a:xfrm>
            <a:off x="2880886" y="5904372"/>
            <a:ext cx="2775165" cy="1008384"/>
            <a:chOff x="6426568" y="5043085"/>
            <a:chExt cx="2610938" cy="564540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41 104 чел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4 846;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99748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13 701 чел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–1 615;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ru-RU" sz="1100" i="1" dirty="0" smtClean="0"/>
                <a:t>.</a:t>
              </a:r>
              <a:endParaRPr lang="ru-RU" sz="1100" i="1" dirty="0"/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206271" y="3555793"/>
            <a:ext cx="1134357" cy="229362"/>
            <a:chOff x="2319112" y="3750101"/>
            <a:chExt cx="1134357" cy="229362"/>
          </a:xfrm>
        </p:grpSpPr>
        <p:sp>
          <p:nvSpPr>
            <p:cNvPr id="185" name="Прямоугольник 184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12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6" name="Прямая со стрелкой 185"/>
            <p:cNvCxnSpPr/>
            <p:nvPr/>
          </p:nvCxnSpPr>
          <p:spPr>
            <a:xfrm flipH="1">
              <a:off x="2964328" y="3750101"/>
              <a:ext cx="232244" cy="22669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Группа 186"/>
          <p:cNvGrpSpPr/>
          <p:nvPr/>
        </p:nvGrpSpPr>
        <p:grpSpPr>
          <a:xfrm>
            <a:off x="4552699" y="1022422"/>
            <a:ext cx="1134357" cy="232791"/>
            <a:chOff x="2319112" y="3750101"/>
            <a:chExt cx="1134357" cy="232791"/>
          </a:xfrm>
        </p:grpSpPr>
        <p:sp>
          <p:nvSpPr>
            <p:cNvPr id="188" name="Прямоугольник 187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1</a:t>
              </a:r>
              <a:r>
                <a:rPr lang="en-US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9" name="Прямая со стрелкой 188"/>
            <p:cNvCxnSpPr>
              <a:stCxn id="193" idx="1"/>
            </p:cNvCxnSpPr>
            <p:nvPr/>
          </p:nvCxnSpPr>
          <p:spPr>
            <a:xfrm flipH="1">
              <a:off x="3053953" y="3758681"/>
              <a:ext cx="216164" cy="22421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0" name="Picture 4" descr="E:\обозн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59" r="6112"/>
          <a:stretch/>
        </p:blipFill>
        <p:spPr bwMode="auto">
          <a:xfrm>
            <a:off x="6364552" y="2842429"/>
            <a:ext cx="806985" cy="13859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46" y="3386368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704" y="810220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62" y="483065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Рисунок 190"/>
          <p:cNvPicPr>
            <a:picLocks noChangeAspect="1"/>
          </p:cNvPicPr>
          <p:nvPr/>
        </p:nvPicPr>
        <p:blipFill rotWithShape="1">
          <a:blip r:embed="rId12"/>
          <a:srcRect t="15270"/>
          <a:stretch/>
        </p:blipFill>
        <p:spPr>
          <a:xfrm>
            <a:off x="7188905" y="2842394"/>
            <a:ext cx="1955095" cy="139482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271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7122" t="12169" r="60631" b="15608"/>
          <a:stretch/>
        </p:blipFill>
        <p:spPr>
          <a:xfrm>
            <a:off x="0" y="753913"/>
            <a:ext cx="9155355" cy="6104086"/>
          </a:xfrm>
          <a:prstGeom prst="rect">
            <a:avLst/>
          </a:prstGeom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539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СХЕМА РАСПОЛОЖЕНИЯ СЗО ЦЕНТРАЛЬНОГО РАЙОНА Г. НОВОРОССИЙСКА, </a:t>
            </a:r>
          </a:p>
          <a:p>
            <a:r>
              <a:rPr lang="ru-RU" dirty="0" smtClean="0"/>
              <a:t>ПОПАДАЮЩИХ В ЗОНУ ОТКЛЮЧЕНИЯ ЭЛЕКТРОЭНЕРГИИ ПРИ НАИХУДШЕМ СЦЕНАРИИ</a:t>
            </a:r>
            <a:endParaRPr lang="ru-RU" dirty="0"/>
          </a:p>
        </p:txBody>
      </p:sp>
      <p:grpSp>
        <p:nvGrpSpPr>
          <p:cNvPr id="79" name="Group 149"/>
          <p:cNvGrpSpPr>
            <a:grpSpLocks/>
          </p:cNvGrpSpPr>
          <p:nvPr/>
        </p:nvGrpSpPr>
        <p:grpSpPr bwMode="auto">
          <a:xfrm>
            <a:off x="3471595" y="2133862"/>
            <a:ext cx="281686" cy="239581"/>
            <a:chOff x="2018" y="2750"/>
            <a:chExt cx="361" cy="309"/>
          </a:xfrm>
        </p:grpSpPr>
        <p:sp>
          <p:nvSpPr>
            <p:cNvPr id="11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89" name="Group 1399"/>
          <p:cNvGrpSpPr>
            <a:grpSpLocks/>
          </p:cNvGrpSpPr>
          <p:nvPr/>
        </p:nvGrpSpPr>
        <p:grpSpPr bwMode="auto">
          <a:xfrm>
            <a:off x="7360834" y="5513636"/>
            <a:ext cx="241527" cy="354919"/>
            <a:chOff x="125" y="3674"/>
            <a:chExt cx="408" cy="318"/>
          </a:xfrm>
        </p:grpSpPr>
        <p:sp>
          <p:nvSpPr>
            <p:cNvPr id="216" name="Rectangle 1400"/>
            <p:cNvSpPr>
              <a:spLocks noChangeArrowheads="1"/>
            </p:cNvSpPr>
            <p:nvPr/>
          </p:nvSpPr>
          <p:spPr bwMode="auto">
            <a:xfrm>
              <a:off x="125" y="3674"/>
              <a:ext cx="408" cy="318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91433" tIns="45716" rIns="91433" bIns="45716" anchor="ctr">
              <a:flatTx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Rectangle 1401"/>
            <p:cNvSpPr>
              <a:spLocks noChangeArrowheads="1"/>
            </p:cNvSpPr>
            <p:nvPr/>
          </p:nvSpPr>
          <p:spPr bwMode="auto">
            <a:xfrm>
              <a:off x="170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Rectangle 1402"/>
            <p:cNvSpPr>
              <a:spLocks noChangeArrowheads="1"/>
            </p:cNvSpPr>
            <p:nvPr/>
          </p:nvSpPr>
          <p:spPr bwMode="auto">
            <a:xfrm>
              <a:off x="261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Rectangle 1403"/>
            <p:cNvSpPr>
              <a:spLocks noChangeArrowheads="1"/>
            </p:cNvSpPr>
            <p:nvPr/>
          </p:nvSpPr>
          <p:spPr bwMode="auto">
            <a:xfrm>
              <a:off x="35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Rectangle 1404"/>
            <p:cNvSpPr>
              <a:spLocks noChangeArrowheads="1"/>
            </p:cNvSpPr>
            <p:nvPr/>
          </p:nvSpPr>
          <p:spPr bwMode="auto">
            <a:xfrm>
              <a:off x="44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Rectangle 1405"/>
            <p:cNvSpPr>
              <a:spLocks noChangeArrowheads="1"/>
            </p:cNvSpPr>
            <p:nvPr/>
          </p:nvSpPr>
          <p:spPr bwMode="auto">
            <a:xfrm>
              <a:off x="170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2" name="Rectangle 1406"/>
            <p:cNvSpPr>
              <a:spLocks noChangeArrowheads="1"/>
            </p:cNvSpPr>
            <p:nvPr/>
          </p:nvSpPr>
          <p:spPr bwMode="auto">
            <a:xfrm>
              <a:off x="261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3" name="Rectangle 1407"/>
            <p:cNvSpPr>
              <a:spLocks noChangeArrowheads="1"/>
            </p:cNvSpPr>
            <p:nvPr/>
          </p:nvSpPr>
          <p:spPr bwMode="auto">
            <a:xfrm>
              <a:off x="35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4" name="Rectangle 1408"/>
            <p:cNvSpPr>
              <a:spLocks noChangeArrowheads="1"/>
            </p:cNvSpPr>
            <p:nvPr/>
          </p:nvSpPr>
          <p:spPr bwMode="auto">
            <a:xfrm>
              <a:off x="44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228" name="Picture 852" descr="po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4763" y="3753923"/>
            <a:ext cx="449036" cy="38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8" name="Group 487"/>
          <p:cNvGrpSpPr>
            <a:grpSpLocks/>
          </p:cNvGrpSpPr>
          <p:nvPr/>
        </p:nvGrpSpPr>
        <p:grpSpPr bwMode="auto">
          <a:xfrm flipH="1">
            <a:off x="7731461" y="5713006"/>
            <a:ext cx="477384" cy="271009"/>
            <a:chOff x="8573" y="1780"/>
            <a:chExt cx="544" cy="259"/>
          </a:xfrm>
        </p:grpSpPr>
        <p:sp>
          <p:nvSpPr>
            <p:cNvPr id="233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9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473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4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5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6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7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8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9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0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1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2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3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4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5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6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7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8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9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0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1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2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3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4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5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6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7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8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9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0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1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2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3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4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5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6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7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8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9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0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1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2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3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4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5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6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7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8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9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0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1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2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3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4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5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6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7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8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9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0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1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2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3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4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5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6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7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8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9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0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1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2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3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4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5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6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7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8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9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0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1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2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3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4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5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6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7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8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9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0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1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2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3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4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5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6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7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8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9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0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1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2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3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4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5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6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7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8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9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0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1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2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3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4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5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6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7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8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9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0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1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2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3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4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5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6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7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8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9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0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1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2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3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4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5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6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7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8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9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0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1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2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3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4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5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6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7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8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9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0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1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2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3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4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5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6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7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8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9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0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1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2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3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4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5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6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7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8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9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0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1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2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3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4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5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6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7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8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9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0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1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2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3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4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5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6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7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8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9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0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1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370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7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8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9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0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1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2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3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4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5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6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7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8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0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1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2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3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4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5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6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7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8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0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1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2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3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4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5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6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7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8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1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2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3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4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5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6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7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8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9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0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1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2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3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4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5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6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7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8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9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0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1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2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3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4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5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6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7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8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9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0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1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2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3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4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5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6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7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8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9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0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1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2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3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4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5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6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7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8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9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10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471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2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702" name="AutoShape 108"/>
          <p:cNvSpPr>
            <a:spLocks noChangeArrowheads="1"/>
          </p:cNvSpPr>
          <p:nvPr/>
        </p:nvSpPr>
        <p:spPr bwMode="auto">
          <a:xfrm>
            <a:off x="2591134" y="940972"/>
            <a:ext cx="1420955" cy="278946"/>
          </a:xfrm>
          <a:prstGeom prst="wedgeRectCallout">
            <a:avLst>
              <a:gd name="adj1" fmla="val 115927"/>
              <a:gd name="adj2" fmla="val 23608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Администрация МО</a:t>
            </a:r>
            <a:endParaRPr lang="ru-RU" i="1" dirty="0"/>
          </a:p>
        </p:txBody>
      </p:sp>
      <p:sp>
        <p:nvSpPr>
          <p:cNvPr id="26" name="Прямоугольник 25"/>
          <p:cNvSpPr/>
          <p:nvPr/>
        </p:nvSpPr>
        <p:spPr>
          <a:xfrm rot="1974679">
            <a:off x="4777737" y="1000850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2" name="Прямоугольник 661"/>
          <p:cNvSpPr/>
          <p:nvPr/>
        </p:nvSpPr>
        <p:spPr>
          <a:xfrm rot="2724950">
            <a:off x="5317017" y="2811442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5" name="AutoShape 108"/>
          <p:cNvSpPr>
            <a:spLocks noChangeArrowheads="1"/>
          </p:cNvSpPr>
          <p:nvPr/>
        </p:nvSpPr>
        <p:spPr bwMode="auto">
          <a:xfrm>
            <a:off x="3183274" y="2751563"/>
            <a:ext cx="1349947" cy="278946"/>
          </a:xfrm>
          <a:prstGeom prst="wedgeRectCallout">
            <a:avLst>
              <a:gd name="adj1" fmla="val 115927"/>
              <a:gd name="adj2" fmla="val 23608"/>
            </a:avLst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Администрация </a:t>
            </a:r>
            <a:r>
              <a:rPr lang="ru-RU" b="1" u="sng" dirty="0" smtClean="0"/>
              <a:t>ЦР</a:t>
            </a:r>
            <a:endParaRPr lang="ru-RU" i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344" y="3306329"/>
            <a:ext cx="408236" cy="284130"/>
          </a:xfrm>
          <a:prstGeom prst="rect">
            <a:avLst/>
          </a:prstGeom>
        </p:spPr>
      </p:pic>
      <p:sp>
        <p:nvSpPr>
          <p:cNvPr id="668" name="AutoShape 135"/>
          <p:cNvSpPr>
            <a:spLocks noChangeArrowheads="1"/>
          </p:cNvSpPr>
          <p:nvPr/>
        </p:nvSpPr>
        <p:spPr bwMode="auto">
          <a:xfrm>
            <a:off x="4141947" y="3931763"/>
            <a:ext cx="1740509" cy="252299"/>
          </a:xfrm>
          <a:prstGeom prst="wedgeRectCallout">
            <a:avLst>
              <a:gd name="adj1" fmla="val 38545"/>
              <a:gd name="adj2" fmla="val -19450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Дом престарелых </a:t>
            </a:r>
          </a:p>
        </p:txBody>
      </p:sp>
      <p:grpSp>
        <p:nvGrpSpPr>
          <p:cNvPr id="673" name="Группа 672"/>
          <p:cNvGrpSpPr>
            <a:grpSpLocks/>
          </p:cNvGrpSpPr>
          <p:nvPr/>
        </p:nvGrpSpPr>
        <p:grpSpPr bwMode="auto">
          <a:xfrm>
            <a:off x="5126065" y="3528103"/>
            <a:ext cx="581706" cy="291194"/>
            <a:chOff x="3857623" y="5286406"/>
            <a:chExt cx="582840" cy="291195"/>
          </a:xfrm>
        </p:grpSpPr>
        <p:grpSp>
          <p:nvGrpSpPr>
            <p:cNvPr id="674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04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583</a:t>
                </a:r>
                <a:endParaRPr lang="ru-RU" sz="2500" b="1" dirty="0"/>
              </a:p>
            </p:txBody>
          </p:sp>
          <p:grpSp>
            <p:nvGrpSpPr>
              <p:cNvPr id="705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06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07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08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09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10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11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03" name="Rectangle 54"/>
            <p:cNvSpPr>
              <a:spLocks noChangeArrowheads="1"/>
            </p:cNvSpPr>
            <p:nvPr/>
          </p:nvSpPr>
          <p:spPr bwMode="auto">
            <a:xfrm>
              <a:off x="3907847" y="5404316"/>
              <a:ext cx="183580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/>
                <a:t>ГБ</a:t>
              </a:r>
              <a:endParaRPr lang="ru-RU" sz="2500" b="1"/>
            </a:p>
          </p:txBody>
        </p:sp>
      </p:grpSp>
      <p:grpSp>
        <p:nvGrpSpPr>
          <p:cNvPr id="712" name="Группа 711"/>
          <p:cNvGrpSpPr>
            <a:grpSpLocks/>
          </p:cNvGrpSpPr>
          <p:nvPr/>
        </p:nvGrpSpPr>
        <p:grpSpPr bwMode="auto">
          <a:xfrm>
            <a:off x="7302861" y="4928556"/>
            <a:ext cx="581706" cy="291194"/>
            <a:chOff x="3857623" y="5286406"/>
            <a:chExt cx="582840" cy="291195"/>
          </a:xfrm>
        </p:grpSpPr>
        <p:grpSp>
          <p:nvGrpSpPr>
            <p:cNvPr id="713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15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/>
                  <a:t>№</a:t>
                </a:r>
                <a:r>
                  <a:rPr lang="en-US" sz="800" b="1" u="sng"/>
                  <a:t>3</a:t>
                </a:r>
                <a:endParaRPr lang="ru-RU" sz="800" b="1" u="sng"/>
              </a:p>
              <a:p>
                <a:pPr algn="ctr" defTabSz="1276650"/>
                <a:r>
                  <a:rPr lang="ru-RU" sz="800" b="1"/>
                  <a:t> 1</a:t>
                </a:r>
                <a:r>
                  <a:rPr lang="en-US" sz="800" b="1"/>
                  <a:t>2</a:t>
                </a:r>
                <a:r>
                  <a:rPr lang="ru-RU" sz="800" b="1"/>
                  <a:t>5</a:t>
                </a:r>
                <a:endParaRPr lang="ru-RU" sz="2500" b="1"/>
              </a:p>
            </p:txBody>
          </p:sp>
          <p:grpSp>
            <p:nvGrpSpPr>
              <p:cNvPr id="716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17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1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19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20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2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2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14" name="Rectangle 54"/>
            <p:cNvSpPr>
              <a:spLocks noChangeArrowheads="1"/>
            </p:cNvSpPr>
            <p:nvPr/>
          </p:nvSpPr>
          <p:spPr bwMode="auto">
            <a:xfrm>
              <a:off x="3907847" y="5404316"/>
              <a:ext cx="183580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ГБ</a:t>
              </a:r>
              <a:endParaRPr lang="ru-RU" sz="2500" b="1" dirty="0"/>
            </a:p>
          </p:txBody>
        </p:sp>
      </p:grpSp>
      <p:graphicFrame>
        <p:nvGraphicFramePr>
          <p:cNvPr id="7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062296"/>
              </p:ext>
            </p:extLst>
          </p:nvPr>
        </p:nvGraphicFramePr>
        <p:xfrm>
          <a:off x="7181826" y="1439890"/>
          <a:ext cx="238223" cy="336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name="Clip" r:id="rId7" imgW="527995" imgH="703385" progId="">
                  <p:embed/>
                </p:oleObj>
              </mc:Choice>
              <mc:Fallback>
                <p:oleObj name="Clip" r:id="rId7" imgW="527995" imgH="70338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1826" y="1439890"/>
                        <a:ext cx="238223" cy="3363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24" name="Group 487"/>
          <p:cNvGrpSpPr>
            <a:grpSpLocks/>
          </p:cNvGrpSpPr>
          <p:nvPr/>
        </p:nvGrpSpPr>
        <p:grpSpPr bwMode="auto">
          <a:xfrm flipH="1">
            <a:off x="7205907" y="2770688"/>
            <a:ext cx="477384" cy="271009"/>
            <a:chOff x="8573" y="1780"/>
            <a:chExt cx="544" cy="259"/>
          </a:xfrm>
        </p:grpSpPr>
        <p:sp>
          <p:nvSpPr>
            <p:cNvPr id="725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6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7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8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9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0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1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2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3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4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5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6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7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8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9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0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1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2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3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4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5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6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7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8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9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0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1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2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3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4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5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6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7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8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9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0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1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2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3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4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5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6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7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8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9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0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1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2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3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4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5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6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7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8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9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0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1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2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3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4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5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6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7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8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9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0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1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2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3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4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5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6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7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8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9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0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1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2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3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4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5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6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7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8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9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0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1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2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3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4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5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6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7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8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9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0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1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2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3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4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5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6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7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8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9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0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1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2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3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4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5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6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7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8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9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0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1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2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3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4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5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6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7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8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9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0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1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2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3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4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5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6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7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8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9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0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861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965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6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7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8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9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0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1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2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3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4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5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6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7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8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9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0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1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2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3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4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5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6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7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8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9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0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1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2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3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4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5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6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7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8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9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0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1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2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3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4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5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6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7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8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9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0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1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2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3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4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5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6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7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8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9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0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1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2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3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4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5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6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7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8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9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0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1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2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3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4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5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6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7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8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9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0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1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2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3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4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5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6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7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8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9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0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1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2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3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4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5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6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7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0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862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3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4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5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6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7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8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9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0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1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2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3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4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5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6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7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8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9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0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1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2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3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4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5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6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7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8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9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0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1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2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3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4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5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6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7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8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9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0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1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2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3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4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5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6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7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8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9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0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1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2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3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4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5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6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7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8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9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0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1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2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3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4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5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6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7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8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9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0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1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2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3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4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5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6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7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8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9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0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1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2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3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4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5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6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7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8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9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0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1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2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3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4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5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6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7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8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9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0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1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6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963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4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pic>
        <p:nvPicPr>
          <p:cNvPr id="1154" name="Picture 852" descr="po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2164" y="2540659"/>
            <a:ext cx="449036" cy="38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6" name="Прямоугольник 1155"/>
          <p:cNvSpPr/>
          <p:nvPr/>
        </p:nvSpPr>
        <p:spPr>
          <a:xfrm rot="2738982">
            <a:off x="6115165" y="2340037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57" name="AutoShape 108"/>
          <p:cNvSpPr>
            <a:spLocks noChangeArrowheads="1"/>
          </p:cNvSpPr>
          <p:nvPr/>
        </p:nvSpPr>
        <p:spPr bwMode="auto">
          <a:xfrm>
            <a:off x="6641338" y="2336572"/>
            <a:ext cx="1223509" cy="278946"/>
          </a:xfrm>
          <a:prstGeom prst="wedgeRectCallout">
            <a:avLst>
              <a:gd name="adj1" fmla="val -74425"/>
              <a:gd name="adj2" fmla="val -5649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Почта</a:t>
            </a:r>
            <a:endParaRPr lang="ru-RU" i="1" dirty="0"/>
          </a:p>
        </p:txBody>
      </p:sp>
      <p:grpSp>
        <p:nvGrpSpPr>
          <p:cNvPr id="1168" name="Group 253"/>
          <p:cNvGrpSpPr>
            <a:grpSpLocks/>
          </p:cNvGrpSpPr>
          <p:nvPr/>
        </p:nvGrpSpPr>
        <p:grpSpPr bwMode="auto">
          <a:xfrm>
            <a:off x="6623084" y="2716865"/>
            <a:ext cx="213179" cy="240429"/>
            <a:chOff x="476" y="3248"/>
            <a:chExt cx="408" cy="411"/>
          </a:xfrm>
        </p:grpSpPr>
        <p:sp>
          <p:nvSpPr>
            <p:cNvPr id="1169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0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1" name="Group 253"/>
          <p:cNvGrpSpPr>
            <a:grpSpLocks/>
          </p:cNvGrpSpPr>
          <p:nvPr/>
        </p:nvGrpSpPr>
        <p:grpSpPr bwMode="auto">
          <a:xfrm>
            <a:off x="4012088" y="1760195"/>
            <a:ext cx="213179" cy="240429"/>
            <a:chOff x="476" y="3248"/>
            <a:chExt cx="408" cy="411"/>
          </a:xfrm>
        </p:grpSpPr>
        <p:sp>
          <p:nvSpPr>
            <p:cNvPr id="1172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3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4" name="Group 253"/>
          <p:cNvGrpSpPr>
            <a:grpSpLocks/>
          </p:cNvGrpSpPr>
          <p:nvPr/>
        </p:nvGrpSpPr>
        <p:grpSpPr bwMode="auto">
          <a:xfrm>
            <a:off x="4356751" y="6440757"/>
            <a:ext cx="213179" cy="240429"/>
            <a:chOff x="476" y="3248"/>
            <a:chExt cx="408" cy="411"/>
          </a:xfrm>
        </p:grpSpPr>
        <p:sp>
          <p:nvSpPr>
            <p:cNvPr id="1175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6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7" name="Group 253"/>
          <p:cNvGrpSpPr>
            <a:grpSpLocks/>
          </p:cNvGrpSpPr>
          <p:nvPr/>
        </p:nvGrpSpPr>
        <p:grpSpPr bwMode="auto">
          <a:xfrm>
            <a:off x="6460004" y="5424996"/>
            <a:ext cx="213179" cy="240429"/>
            <a:chOff x="476" y="3248"/>
            <a:chExt cx="408" cy="411"/>
          </a:xfrm>
        </p:grpSpPr>
        <p:sp>
          <p:nvSpPr>
            <p:cNvPr id="1178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9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1180" name="Прямоугольник 1179"/>
          <p:cNvSpPr/>
          <p:nvPr/>
        </p:nvSpPr>
        <p:spPr>
          <a:xfrm rot="2686678">
            <a:off x="4756296" y="2146142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82" name="AutoShape 163"/>
          <p:cNvSpPr>
            <a:spLocks noChangeArrowheads="1"/>
          </p:cNvSpPr>
          <p:nvPr/>
        </p:nvSpPr>
        <p:spPr bwMode="auto">
          <a:xfrm>
            <a:off x="3183275" y="2336572"/>
            <a:ext cx="1388726" cy="213715"/>
          </a:xfrm>
          <a:prstGeom prst="wedgeRectCallout">
            <a:avLst>
              <a:gd name="adj1" fmla="val 69011"/>
              <a:gd name="adj2" fmla="val -71108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dirty="0"/>
              <a:t>ВК </a:t>
            </a:r>
            <a:r>
              <a:rPr lang="ru-RU" b="1" dirty="0" smtClean="0"/>
              <a:t>г. Новороссийск</a:t>
            </a:r>
            <a:endParaRPr lang="ru-RU" i="1" dirty="0"/>
          </a:p>
        </p:txBody>
      </p:sp>
      <p:grpSp>
        <p:nvGrpSpPr>
          <p:cNvPr id="1266" name="Group 149"/>
          <p:cNvGrpSpPr>
            <a:grpSpLocks/>
          </p:cNvGrpSpPr>
          <p:nvPr/>
        </p:nvGrpSpPr>
        <p:grpSpPr bwMode="auto">
          <a:xfrm>
            <a:off x="6537065" y="3708262"/>
            <a:ext cx="281686" cy="239581"/>
            <a:chOff x="2018" y="2750"/>
            <a:chExt cx="361" cy="309"/>
          </a:xfrm>
        </p:grpSpPr>
        <p:sp>
          <p:nvSpPr>
            <p:cNvPr id="126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346" name="Group 149"/>
          <p:cNvGrpSpPr>
            <a:grpSpLocks/>
          </p:cNvGrpSpPr>
          <p:nvPr/>
        </p:nvGrpSpPr>
        <p:grpSpPr bwMode="auto">
          <a:xfrm>
            <a:off x="7040983" y="4637217"/>
            <a:ext cx="281686" cy="239581"/>
            <a:chOff x="2018" y="2750"/>
            <a:chExt cx="361" cy="309"/>
          </a:xfrm>
        </p:grpSpPr>
        <p:sp>
          <p:nvSpPr>
            <p:cNvPr id="134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426" name="Group 149"/>
          <p:cNvGrpSpPr>
            <a:grpSpLocks/>
          </p:cNvGrpSpPr>
          <p:nvPr/>
        </p:nvGrpSpPr>
        <p:grpSpPr bwMode="auto">
          <a:xfrm>
            <a:off x="6180357" y="1971108"/>
            <a:ext cx="281686" cy="239581"/>
            <a:chOff x="2018" y="2750"/>
            <a:chExt cx="361" cy="309"/>
          </a:xfrm>
        </p:grpSpPr>
        <p:sp>
          <p:nvSpPr>
            <p:cNvPr id="142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06" name="Group 149"/>
          <p:cNvGrpSpPr>
            <a:grpSpLocks/>
          </p:cNvGrpSpPr>
          <p:nvPr/>
        </p:nvGrpSpPr>
        <p:grpSpPr bwMode="auto">
          <a:xfrm>
            <a:off x="5286776" y="883646"/>
            <a:ext cx="281686" cy="239581"/>
            <a:chOff x="2018" y="2750"/>
            <a:chExt cx="361" cy="309"/>
          </a:xfrm>
        </p:grpSpPr>
        <p:sp>
          <p:nvSpPr>
            <p:cNvPr id="150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86" name="Группа 1585"/>
          <p:cNvGrpSpPr>
            <a:grpSpLocks/>
          </p:cNvGrpSpPr>
          <p:nvPr/>
        </p:nvGrpSpPr>
        <p:grpSpPr bwMode="auto">
          <a:xfrm>
            <a:off x="3334994" y="1828613"/>
            <a:ext cx="581706" cy="291194"/>
            <a:chOff x="3857623" y="5286406"/>
            <a:chExt cx="582840" cy="291195"/>
          </a:xfrm>
        </p:grpSpPr>
        <p:grpSp>
          <p:nvGrpSpPr>
            <p:cNvPr id="1587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1589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1</a:t>
                </a:r>
                <a:r>
                  <a:rPr lang="en-US" sz="800" b="1" dirty="0"/>
                  <a:t>2</a:t>
                </a:r>
                <a:r>
                  <a:rPr lang="ru-RU" sz="800" b="1" dirty="0"/>
                  <a:t>5</a:t>
                </a:r>
                <a:endParaRPr lang="ru-RU" sz="2500" b="1" dirty="0"/>
              </a:p>
            </p:txBody>
          </p:sp>
          <p:grpSp>
            <p:nvGrpSpPr>
              <p:cNvPr id="1590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1591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159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93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1594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159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159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1588" name="Rectangle 54"/>
            <p:cNvSpPr>
              <a:spLocks noChangeArrowheads="1"/>
            </p:cNvSpPr>
            <p:nvPr/>
          </p:nvSpPr>
          <p:spPr bwMode="auto">
            <a:xfrm>
              <a:off x="3874117" y="5404316"/>
              <a:ext cx="251037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ВГГ</a:t>
              </a:r>
              <a:endParaRPr lang="ru-RU" sz="2500" b="1" dirty="0"/>
            </a:p>
          </p:txBody>
        </p:sp>
      </p:grpSp>
      <p:grpSp>
        <p:nvGrpSpPr>
          <p:cNvPr id="1607" name="Группа 1606"/>
          <p:cNvGrpSpPr/>
          <p:nvPr/>
        </p:nvGrpSpPr>
        <p:grpSpPr>
          <a:xfrm>
            <a:off x="5976425" y="2170606"/>
            <a:ext cx="128262" cy="110261"/>
            <a:chOff x="4678537" y="8628388"/>
            <a:chExt cx="179567" cy="163512"/>
          </a:xfrm>
        </p:grpSpPr>
        <p:sp>
          <p:nvSpPr>
            <p:cNvPr id="1608" name="Rectangle 61"/>
            <p:cNvSpPr>
              <a:spLocks noChangeArrowheads="1"/>
            </p:cNvSpPr>
            <p:nvPr/>
          </p:nvSpPr>
          <p:spPr bwMode="auto">
            <a:xfrm>
              <a:off x="4680565" y="8628388"/>
              <a:ext cx="177539" cy="10977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lIns="55213" tIns="27607" rIns="55213" bIns="27607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475550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9" name="Rectangle 62"/>
            <p:cNvSpPr>
              <a:spLocks noChangeArrowheads="1"/>
            </p:cNvSpPr>
            <p:nvPr/>
          </p:nvSpPr>
          <p:spPr bwMode="auto">
            <a:xfrm>
              <a:off x="4678537" y="8738158"/>
              <a:ext cx="177539" cy="53742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lIns="55213" tIns="27607" rIns="55213" bIns="27607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475550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610" name="Group 149"/>
          <p:cNvGrpSpPr>
            <a:grpSpLocks/>
          </p:cNvGrpSpPr>
          <p:nvPr/>
        </p:nvGrpSpPr>
        <p:grpSpPr bwMode="auto">
          <a:xfrm>
            <a:off x="3028026" y="1853962"/>
            <a:ext cx="281686" cy="239581"/>
            <a:chOff x="2018" y="2750"/>
            <a:chExt cx="361" cy="309"/>
          </a:xfrm>
        </p:grpSpPr>
        <p:sp>
          <p:nvSpPr>
            <p:cNvPr id="1611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2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3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4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5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6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7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8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9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0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1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2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3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4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5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6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7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8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9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0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1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2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3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4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5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6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7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8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9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0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1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2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3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4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5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6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7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8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9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0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1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2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3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4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5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6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7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8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9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0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1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2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3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4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5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6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7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8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9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0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1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2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3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4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5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6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7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8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9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0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1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2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3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4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5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6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7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8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9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690" name="Group 774"/>
          <p:cNvGrpSpPr>
            <a:grpSpLocks/>
          </p:cNvGrpSpPr>
          <p:nvPr/>
        </p:nvGrpSpPr>
        <p:grpSpPr bwMode="auto">
          <a:xfrm>
            <a:off x="4656786" y="6408383"/>
            <a:ext cx="299634" cy="255382"/>
            <a:chOff x="2953" y="3102"/>
            <a:chExt cx="455" cy="296"/>
          </a:xfrm>
        </p:grpSpPr>
        <p:grpSp>
          <p:nvGrpSpPr>
            <p:cNvPr id="1691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1704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1707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1708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1709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1711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1712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1710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1705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06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692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1693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1701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02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03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1694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1695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6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7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8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9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00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1713" name="Group 774"/>
          <p:cNvGrpSpPr>
            <a:grpSpLocks/>
          </p:cNvGrpSpPr>
          <p:nvPr/>
        </p:nvGrpSpPr>
        <p:grpSpPr bwMode="auto">
          <a:xfrm>
            <a:off x="3491881" y="5949280"/>
            <a:ext cx="262659" cy="261370"/>
            <a:chOff x="2953" y="3102"/>
            <a:chExt cx="455" cy="296"/>
          </a:xfrm>
        </p:grpSpPr>
        <p:grpSp>
          <p:nvGrpSpPr>
            <p:cNvPr id="1714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1727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1730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1731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1732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1734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1735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1733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1728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29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715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1716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1724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25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26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1717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1718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19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0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1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2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3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1736" name="Group 431"/>
          <p:cNvGrpSpPr>
            <a:grpSpLocks noChangeAspect="1"/>
          </p:cNvGrpSpPr>
          <p:nvPr/>
        </p:nvGrpSpPr>
        <p:grpSpPr bwMode="auto">
          <a:xfrm>
            <a:off x="5060366" y="6415706"/>
            <a:ext cx="410954" cy="266999"/>
            <a:chOff x="4262" y="3704"/>
            <a:chExt cx="182" cy="97"/>
          </a:xfrm>
        </p:grpSpPr>
        <p:sp>
          <p:nvSpPr>
            <p:cNvPr id="1737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738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1838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39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39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1827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1832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1836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7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833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1834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5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28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1829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0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1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0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1818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1823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824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1825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26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19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1820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1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2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1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1742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1813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4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5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6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7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43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1748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1809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0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1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2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49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1805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6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7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8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0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1801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2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3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4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1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1797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8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9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0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2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1793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4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5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6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3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1789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0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1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2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4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1785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6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7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8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5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1781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2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3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4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6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1777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8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9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0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7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1773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4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5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6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8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1769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0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1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2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9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1765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6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7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8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60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1761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2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3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4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744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1745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6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7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840" name="AutoShape 108"/>
          <p:cNvSpPr>
            <a:spLocks noChangeArrowheads="1"/>
          </p:cNvSpPr>
          <p:nvPr/>
        </p:nvSpPr>
        <p:spPr bwMode="auto">
          <a:xfrm>
            <a:off x="7846738" y="1439891"/>
            <a:ext cx="1223509" cy="278946"/>
          </a:xfrm>
          <a:prstGeom prst="wedgeRectCallout">
            <a:avLst>
              <a:gd name="adj1" fmla="val -91283"/>
              <a:gd name="adj2" fmla="val 66740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Морской </a:t>
            </a:r>
            <a:r>
              <a:rPr lang="ru-RU" b="1" u="sng" dirty="0" smtClean="0"/>
              <a:t>вокзал</a:t>
            </a:r>
            <a:endParaRPr lang="ru-RU" i="1" dirty="0"/>
          </a:p>
        </p:txBody>
      </p:sp>
      <p:sp>
        <p:nvSpPr>
          <p:cNvPr id="1841" name="AutoShape 108"/>
          <p:cNvSpPr>
            <a:spLocks noChangeArrowheads="1"/>
          </p:cNvSpPr>
          <p:nvPr/>
        </p:nvSpPr>
        <p:spPr bwMode="auto">
          <a:xfrm>
            <a:off x="6434249" y="1051377"/>
            <a:ext cx="1527914" cy="278946"/>
          </a:xfrm>
          <a:prstGeom prst="wedgeRectCallout">
            <a:avLst>
              <a:gd name="adj1" fmla="val -83556"/>
              <a:gd name="adj2" fmla="val 340937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Городской узел </a:t>
            </a:r>
            <a:r>
              <a:rPr lang="ru-RU" b="1" u="sng" dirty="0" smtClean="0"/>
              <a:t>связи</a:t>
            </a:r>
            <a:endParaRPr lang="ru-RU" i="1" dirty="0"/>
          </a:p>
        </p:txBody>
      </p:sp>
      <p:sp>
        <p:nvSpPr>
          <p:cNvPr id="1842" name="AutoShape 108"/>
          <p:cNvSpPr>
            <a:spLocks noChangeArrowheads="1"/>
          </p:cNvSpPr>
          <p:nvPr/>
        </p:nvSpPr>
        <p:spPr bwMode="auto">
          <a:xfrm>
            <a:off x="7562036" y="1984382"/>
            <a:ext cx="1223509" cy="278946"/>
          </a:xfrm>
          <a:prstGeom prst="wedgeRectCallout">
            <a:avLst>
              <a:gd name="adj1" fmla="val -136939"/>
              <a:gd name="adj2" fmla="val -1028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56</a:t>
            </a:r>
            <a:endParaRPr lang="ru-RU" i="1" dirty="0"/>
          </a:p>
        </p:txBody>
      </p:sp>
      <p:sp>
        <p:nvSpPr>
          <p:cNvPr id="1843" name="AutoShape 108"/>
          <p:cNvSpPr>
            <a:spLocks noChangeArrowheads="1"/>
          </p:cNvSpPr>
          <p:nvPr/>
        </p:nvSpPr>
        <p:spPr bwMode="auto">
          <a:xfrm>
            <a:off x="3044764" y="3474611"/>
            <a:ext cx="1223509" cy="457151"/>
          </a:xfrm>
          <a:prstGeom prst="wedgeRectCallout">
            <a:avLst>
              <a:gd name="adj1" fmla="val 123712"/>
              <a:gd name="adj2" fmla="val -9729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Городская больница №</a:t>
            </a:r>
            <a:r>
              <a:rPr lang="ru-RU" b="1" u="sng" dirty="0" smtClean="0"/>
              <a:t>1</a:t>
            </a:r>
            <a:endParaRPr lang="ru-RU" i="1" dirty="0"/>
          </a:p>
        </p:txBody>
      </p:sp>
      <p:sp>
        <p:nvSpPr>
          <p:cNvPr id="1844" name="AutoShape 108"/>
          <p:cNvSpPr>
            <a:spLocks noChangeArrowheads="1"/>
          </p:cNvSpPr>
          <p:nvPr/>
        </p:nvSpPr>
        <p:spPr bwMode="auto">
          <a:xfrm>
            <a:off x="4324173" y="1679786"/>
            <a:ext cx="1610059" cy="278946"/>
          </a:xfrm>
          <a:prstGeom prst="wedgeRectCallout">
            <a:avLst>
              <a:gd name="adj1" fmla="val -96806"/>
              <a:gd name="adj2" fmla="val 42360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Гарнизонный </a:t>
            </a:r>
            <a:r>
              <a:rPr lang="ru-RU" b="1" u="sng" dirty="0" smtClean="0"/>
              <a:t>госпиталь</a:t>
            </a:r>
            <a:endParaRPr lang="ru-RU" i="1" dirty="0"/>
          </a:p>
        </p:txBody>
      </p:sp>
      <p:sp>
        <p:nvSpPr>
          <p:cNvPr id="1845" name="AutoShape 108"/>
          <p:cNvSpPr>
            <a:spLocks noChangeArrowheads="1"/>
          </p:cNvSpPr>
          <p:nvPr/>
        </p:nvSpPr>
        <p:spPr bwMode="auto">
          <a:xfrm>
            <a:off x="1398143" y="3140133"/>
            <a:ext cx="1192991" cy="278946"/>
          </a:xfrm>
          <a:prstGeom prst="wedgeRectCallout">
            <a:avLst>
              <a:gd name="adj1" fmla="val 129881"/>
              <a:gd name="adj2" fmla="val -39300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1846" name="AutoShape 108"/>
          <p:cNvSpPr>
            <a:spLocks noChangeArrowheads="1"/>
          </p:cNvSpPr>
          <p:nvPr/>
        </p:nvSpPr>
        <p:spPr bwMode="auto">
          <a:xfrm>
            <a:off x="4098967" y="1974706"/>
            <a:ext cx="1223509" cy="278946"/>
          </a:xfrm>
          <a:prstGeom prst="wedgeRectCallout">
            <a:avLst>
              <a:gd name="adj1" fmla="val -132862"/>
              <a:gd name="adj2" fmla="val -62812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Автовокзал</a:t>
            </a:r>
            <a:endParaRPr lang="ru-RU" i="1" dirty="0"/>
          </a:p>
        </p:txBody>
      </p:sp>
      <p:sp>
        <p:nvSpPr>
          <p:cNvPr id="1847" name="AutoShape 108"/>
          <p:cNvSpPr>
            <a:spLocks noChangeArrowheads="1"/>
          </p:cNvSpPr>
          <p:nvPr/>
        </p:nvSpPr>
        <p:spPr bwMode="auto">
          <a:xfrm>
            <a:off x="3088515" y="5134604"/>
            <a:ext cx="1223509" cy="278946"/>
          </a:xfrm>
          <a:prstGeom prst="wedgeRectCallout">
            <a:avLst>
              <a:gd name="adj1" fmla="val 2226"/>
              <a:gd name="adj2" fmla="val 290412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МУП </a:t>
            </a:r>
            <a:r>
              <a:rPr lang="ru-RU" b="1" u="sng" dirty="0" smtClean="0"/>
              <a:t>Водоканал</a:t>
            </a:r>
            <a:endParaRPr lang="ru-RU" i="1" dirty="0"/>
          </a:p>
        </p:txBody>
      </p:sp>
      <p:sp>
        <p:nvSpPr>
          <p:cNvPr id="1848" name="AutoShape 108"/>
          <p:cNvSpPr>
            <a:spLocks noChangeArrowheads="1"/>
          </p:cNvSpPr>
          <p:nvPr/>
        </p:nvSpPr>
        <p:spPr bwMode="auto">
          <a:xfrm>
            <a:off x="5197626" y="5972364"/>
            <a:ext cx="1223509" cy="278946"/>
          </a:xfrm>
          <a:prstGeom prst="wedgeRectCallout">
            <a:avLst>
              <a:gd name="adj1" fmla="val -28768"/>
              <a:gd name="adj2" fmla="val 14684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ЗАО </a:t>
            </a:r>
            <a:r>
              <a:rPr lang="ru-RU" b="1" u="sng" dirty="0" smtClean="0"/>
              <a:t>ПИНО</a:t>
            </a:r>
            <a:endParaRPr lang="ru-RU" i="1" dirty="0"/>
          </a:p>
        </p:txBody>
      </p:sp>
      <p:sp>
        <p:nvSpPr>
          <p:cNvPr id="1849" name="AutoShape 108"/>
          <p:cNvSpPr>
            <a:spLocks noChangeArrowheads="1"/>
          </p:cNvSpPr>
          <p:nvPr/>
        </p:nvSpPr>
        <p:spPr bwMode="auto">
          <a:xfrm>
            <a:off x="4412814" y="5591262"/>
            <a:ext cx="1223509" cy="278946"/>
          </a:xfrm>
          <a:prstGeom prst="wedgeRectCallout">
            <a:avLst>
              <a:gd name="adj1" fmla="val -14720"/>
              <a:gd name="adj2" fmla="val 21770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АО </a:t>
            </a:r>
            <a:r>
              <a:rPr lang="ru-RU" b="1" u="sng" dirty="0" smtClean="0"/>
              <a:t>АТЭК</a:t>
            </a:r>
            <a:endParaRPr lang="ru-RU" i="1" dirty="0"/>
          </a:p>
        </p:txBody>
      </p:sp>
      <p:sp>
        <p:nvSpPr>
          <p:cNvPr id="1850" name="AutoShape 108"/>
          <p:cNvSpPr>
            <a:spLocks noChangeArrowheads="1"/>
          </p:cNvSpPr>
          <p:nvPr/>
        </p:nvSpPr>
        <p:spPr bwMode="auto">
          <a:xfrm>
            <a:off x="3044763" y="1290698"/>
            <a:ext cx="1223509" cy="278946"/>
          </a:xfrm>
          <a:prstGeom prst="wedgeRectCallout">
            <a:avLst>
              <a:gd name="adj1" fmla="val 36555"/>
              <a:gd name="adj2" fmla="val 12527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1851" name="AutoShape 108"/>
          <p:cNvSpPr>
            <a:spLocks noChangeArrowheads="1"/>
          </p:cNvSpPr>
          <p:nvPr/>
        </p:nvSpPr>
        <p:spPr bwMode="auto">
          <a:xfrm>
            <a:off x="6950281" y="3136859"/>
            <a:ext cx="1223509" cy="278946"/>
          </a:xfrm>
          <a:prstGeom prst="wedgeRectCallout">
            <a:avLst>
              <a:gd name="adj1" fmla="val -61782"/>
              <a:gd name="adj2" fmla="val -934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1852" name="AutoShape 108"/>
          <p:cNvSpPr>
            <a:spLocks noChangeArrowheads="1"/>
          </p:cNvSpPr>
          <p:nvPr/>
        </p:nvSpPr>
        <p:spPr bwMode="auto">
          <a:xfrm>
            <a:off x="7780861" y="2732292"/>
            <a:ext cx="1328373" cy="373869"/>
          </a:xfrm>
          <a:prstGeom prst="wedgeRectCallout">
            <a:avLst>
              <a:gd name="adj1" fmla="val -67401"/>
              <a:gd name="adj2" fmla="val 20527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Пляж Центральный</a:t>
            </a:r>
          </a:p>
        </p:txBody>
      </p:sp>
      <p:sp>
        <p:nvSpPr>
          <p:cNvPr id="1853" name="AutoShape 108"/>
          <p:cNvSpPr>
            <a:spLocks noChangeArrowheads="1"/>
          </p:cNvSpPr>
          <p:nvPr/>
        </p:nvSpPr>
        <p:spPr bwMode="auto">
          <a:xfrm>
            <a:off x="7924890" y="6002910"/>
            <a:ext cx="1223509" cy="278946"/>
          </a:xfrm>
          <a:prstGeom prst="wedgeRectCallout">
            <a:avLst>
              <a:gd name="adj1" fmla="val -57567"/>
              <a:gd name="adj2" fmla="val -5649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Пляж Нептун</a:t>
            </a:r>
          </a:p>
        </p:txBody>
      </p:sp>
      <p:sp>
        <p:nvSpPr>
          <p:cNvPr id="1854" name="AutoShape 108"/>
          <p:cNvSpPr>
            <a:spLocks noChangeArrowheads="1"/>
          </p:cNvSpPr>
          <p:nvPr/>
        </p:nvSpPr>
        <p:spPr bwMode="auto">
          <a:xfrm>
            <a:off x="7920491" y="5254998"/>
            <a:ext cx="1223509" cy="336264"/>
          </a:xfrm>
          <a:prstGeom prst="wedgeRectCallout">
            <a:avLst>
              <a:gd name="adj1" fmla="val -71615"/>
              <a:gd name="adj2" fmla="val 5441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Кинотеатр  </a:t>
            </a:r>
            <a:r>
              <a:rPr lang="ru-RU" b="1" u="sng" dirty="0" smtClean="0"/>
              <a:t>Нептун</a:t>
            </a:r>
            <a:endParaRPr lang="ru-RU" i="1" dirty="0"/>
          </a:p>
        </p:txBody>
      </p:sp>
      <p:grpSp>
        <p:nvGrpSpPr>
          <p:cNvPr id="1855" name="Group 149"/>
          <p:cNvGrpSpPr>
            <a:grpSpLocks/>
          </p:cNvGrpSpPr>
          <p:nvPr/>
        </p:nvGrpSpPr>
        <p:grpSpPr bwMode="auto">
          <a:xfrm>
            <a:off x="7605483" y="4050471"/>
            <a:ext cx="281686" cy="239581"/>
            <a:chOff x="2018" y="2750"/>
            <a:chExt cx="361" cy="309"/>
          </a:xfrm>
        </p:grpSpPr>
        <p:sp>
          <p:nvSpPr>
            <p:cNvPr id="1856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7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8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9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0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1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2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3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4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5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6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7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8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9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0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1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2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3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4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5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35" name="AutoShape 108"/>
          <p:cNvSpPr>
            <a:spLocks noChangeArrowheads="1"/>
          </p:cNvSpPr>
          <p:nvPr/>
        </p:nvSpPr>
        <p:spPr bwMode="auto">
          <a:xfrm>
            <a:off x="5239468" y="1151225"/>
            <a:ext cx="1223509" cy="278946"/>
          </a:xfrm>
          <a:prstGeom prst="wedgeRectCallout">
            <a:avLst>
              <a:gd name="adj1" fmla="val -33515"/>
              <a:gd name="adj2" fmla="val -9421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51</a:t>
            </a:r>
            <a:endParaRPr lang="ru-RU" i="1" dirty="0"/>
          </a:p>
        </p:txBody>
      </p:sp>
      <p:grpSp>
        <p:nvGrpSpPr>
          <p:cNvPr id="1936" name="Group 149"/>
          <p:cNvGrpSpPr>
            <a:grpSpLocks/>
          </p:cNvGrpSpPr>
          <p:nvPr/>
        </p:nvGrpSpPr>
        <p:grpSpPr bwMode="auto">
          <a:xfrm>
            <a:off x="2961779" y="2577200"/>
            <a:ext cx="281686" cy="239581"/>
            <a:chOff x="2018" y="2750"/>
            <a:chExt cx="361" cy="309"/>
          </a:xfrm>
        </p:grpSpPr>
        <p:sp>
          <p:nvSpPr>
            <p:cNvPr id="193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016" name="Group 149"/>
          <p:cNvGrpSpPr>
            <a:grpSpLocks/>
          </p:cNvGrpSpPr>
          <p:nvPr/>
        </p:nvGrpSpPr>
        <p:grpSpPr bwMode="auto">
          <a:xfrm>
            <a:off x="4175516" y="4460706"/>
            <a:ext cx="281686" cy="239581"/>
            <a:chOff x="2018" y="2750"/>
            <a:chExt cx="361" cy="309"/>
          </a:xfrm>
        </p:grpSpPr>
        <p:sp>
          <p:nvSpPr>
            <p:cNvPr id="201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31" name="Блок-схема: знак завершения 30"/>
          <p:cNvSpPr/>
          <p:nvPr/>
        </p:nvSpPr>
        <p:spPr>
          <a:xfrm rot="18441647">
            <a:off x="6212585" y="3024613"/>
            <a:ext cx="297692" cy="163099"/>
          </a:xfrm>
          <a:prstGeom prst="flowChartTerminator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  <p:sp>
        <p:nvSpPr>
          <p:cNvPr id="2096" name="AutoShape 108"/>
          <p:cNvSpPr>
            <a:spLocks noChangeArrowheads="1"/>
          </p:cNvSpPr>
          <p:nvPr/>
        </p:nvSpPr>
        <p:spPr bwMode="auto">
          <a:xfrm>
            <a:off x="5166544" y="5025728"/>
            <a:ext cx="1223509" cy="278946"/>
          </a:xfrm>
          <a:prstGeom prst="wedgeRectCallout">
            <a:avLst>
              <a:gd name="adj1" fmla="val 56924"/>
              <a:gd name="adj2" fmla="val 11603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2097" name="AutoShape 108"/>
          <p:cNvSpPr>
            <a:spLocks noChangeArrowheads="1"/>
          </p:cNvSpPr>
          <p:nvPr/>
        </p:nvSpPr>
        <p:spPr bwMode="auto">
          <a:xfrm>
            <a:off x="3183274" y="6409732"/>
            <a:ext cx="978583" cy="278946"/>
          </a:xfrm>
          <a:prstGeom prst="wedgeRectCallout">
            <a:avLst>
              <a:gd name="adj1" fmla="val 75889"/>
              <a:gd name="adj2" fmla="val 143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Котельная</a:t>
            </a:r>
            <a:endParaRPr lang="ru-RU" i="1" dirty="0"/>
          </a:p>
        </p:txBody>
      </p:sp>
      <p:sp>
        <p:nvSpPr>
          <p:cNvPr id="2098" name="AutoShape 108"/>
          <p:cNvSpPr>
            <a:spLocks noChangeArrowheads="1"/>
          </p:cNvSpPr>
          <p:nvPr/>
        </p:nvSpPr>
        <p:spPr bwMode="auto">
          <a:xfrm>
            <a:off x="5197626" y="4483688"/>
            <a:ext cx="1223509" cy="278946"/>
          </a:xfrm>
          <a:prstGeom prst="wedgeRectCallout">
            <a:avLst>
              <a:gd name="adj1" fmla="val 56924"/>
              <a:gd name="adj2" fmla="val 11603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№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2099" name="AutoShape 108"/>
          <p:cNvSpPr>
            <a:spLocks noChangeArrowheads="1"/>
          </p:cNvSpPr>
          <p:nvPr/>
        </p:nvSpPr>
        <p:spPr bwMode="auto">
          <a:xfrm>
            <a:off x="4024513" y="3006153"/>
            <a:ext cx="1223509" cy="409652"/>
          </a:xfrm>
          <a:prstGeom prst="wedgeRectCallout">
            <a:avLst>
              <a:gd name="adj1" fmla="val 127165"/>
              <a:gd name="adj2" fmla="val -13362"/>
            </a:avLst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Стадион </a:t>
            </a:r>
            <a:r>
              <a:rPr lang="ru-RU" b="1" u="sng" dirty="0" smtClean="0"/>
              <a:t>Центральный</a:t>
            </a:r>
            <a:endParaRPr lang="ru-RU" i="1" dirty="0"/>
          </a:p>
        </p:txBody>
      </p:sp>
      <p:sp>
        <p:nvSpPr>
          <p:cNvPr id="2100" name="AutoShape 108"/>
          <p:cNvSpPr>
            <a:spLocks noChangeArrowheads="1"/>
          </p:cNvSpPr>
          <p:nvPr/>
        </p:nvSpPr>
        <p:spPr bwMode="auto">
          <a:xfrm>
            <a:off x="4710722" y="2393361"/>
            <a:ext cx="1223509" cy="278946"/>
          </a:xfrm>
          <a:prstGeom prst="wedgeRectCallout">
            <a:avLst>
              <a:gd name="adj1" fmla="val 42876"/>
              <a:gd name="adj2" fmla="val 7290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Парк отдыха</a:t>
            </a:r>
          </a:p>
        </p:txBody>
      </p:sp>
      <p:sp>
        <p:nvSpPr>
          <p:cNvPr id="2101" name="AutoShape 108"/>
          <p:cNvSpPr>
            <a:spLocks noChangeArrowheads="1"/>
          </p:cNvSpPr>
          <p:nvPr/>
        </p:nvSpPr>
        <p:spPr bwMode="auto">
          <a:xfrm>
            <a:off x="7416686" y="3458452"/>
            <a:ext cx="1090954" cy="257307"/>
          </a:xfrm>
          <a:prstGeom prst="wedgeRectCallout">
            <a:avLst>
              <a:gd name="adj1" fmla="val -55254"/>
              <a:gd name="adj2" fmla="val 11879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Парк отдыха</a:t>
            </a:r>
          </a:p>
        </p:txBody>
      </p:sp>
      <p:sp>
        <p:nvSpPr>
          <p:cNvPr id="2102" name="AutoShape 108"/>
          <p:cNvSpPr>
            <a:spLocks noChangeArrowheads="1"/>
          </p:cNvSpPr>
          <p:nvPr/>
        </p:nvSpPr>
        <p:spPr bwMode="auto">
          <a:xfrm>
            <a:off x="7780861" y="4304023"/>
            <a:ext cx="1289386" cy="438592"/>
          </a:xfrm>
          <a:prstGeom prst="wedgeRectCallout">
            <a:avLst>
              <a:gd name="adj1" fmla="val -43702"/>
              <a:gd name="adj2" fmla="val -9028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Гостиница Новороссийск</a:t>
            </a:r>
            <a:endParaRPr lang="ru-RU" i="1" dirty="0"/>
          </a:p>
        </p:txBody>
      </p:sp>
      <p:sp>
        <p:nvSpPr>
          <p:cNvPr id="2103" name="AutoShape 108"/>
          <p:cNvSpPr>
            <a:spLocks noChangeArrowheads="1"/>
          </p:cNvSpPr>
          <p:nvPr/>
        </p:nvSpPr>
        <p:spPr bwMode="auto">
          <a:xfrm>
            <a:off x="7819848" y="4864606"/>
            <a:ext cx="1289386" cy="278946"/>
          </a:xfrm>
          <a:prstGeom prst="wedgeRectCallout">
            <a:avLst>
              <a:gd name="adj1" fmla="val -72001"/>
              <a:gd name="adj2" fmla="val -3492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Гор. больница №</a:t>
            </a:r>
            <a:r>
              <a:rPr lang="ru-RU" b="1" u="sng" dirty="0" smtClean="0"/>
              <a:t>3</a:t>
            </a:r>
            <a:endParaRPr lang="ru-RU" i="1" dirty="0"/>
          </a:p>
        </p:txBody>
      </p:sp>
      <p:sp>
        <p:nvSpPr>
          <p:cNvPr id="2104" name="AutoShape 108"/>
          <p:cNvSpPr>
            <a:spLocks noChangeArrowheads="1"/>
          </p:cNvSpPr>
          <p:nvPr/>
        </p:nvSpPr>
        <p:spPr bwMode="auto">
          <a:xfrm>
            <a:off x="1861408" y="4025077"/>
            <a:ext cx="1223509" cy="278946"/>
          </a:xfrm>
          <a:prstGeom prst="wedgeRectCallout">
            <a:avLst>
              <a:gd name="adj1" fmla="val 135595"/>
              <a:gd name="adj2" fmla="val 14068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Гимназия №8 </a:t>
            </a:r>
            <a:endParaRPr lang="ru-RU" i="1" dirty="0"/>
          </a:p>
        </p:txBody>
      </p:sp>
      <p:sp>
        <p:nvSpPr>
          <p:cNvPr id="2105" name="AutoShape 108"/>
          <p:cNvSpPr>
            <a:spLocks noChangeArrowheads="1"/>
          </p:cNvSpPr>
          <p:nvPr/>
        </p:nvSpPr>
        <p:spPr bwMode="auto">
          <a:xfrm>
            <a:off x="5934232" y="3279606"/>
            <a:ext cx="1045960" cy="278946"/>
          </a:xfrm>
          <a:prstGeom prst="wedgeRectCallout">
            <a:avLst>
              <a:gd name="adj1" fmla="val 27778"/>
              <a:gd name="adj2" fmla="val 94469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  </a:t>
            </a:r>
            <a:r>
              <a:rPr lang="ru-RU" b="1" u="sng" dirty="0" smtClean="0"/>
              <a:t>22</a:t>
            </a:r>
            <a:endParaRPr lang="ru-RU" i="1" dirty="0"/>
          </a:p>
        </p:txBody>
      </p:sp>
      <p:sp>
        <p:nvSpPr>
          <p:cNvPr id="2106" name="AutoShape 108"/>
          <p:cNvSpPr>
            <a:spLocks noChangeArrowheads="1"/>
          </p:cNvSpPr>
          <p:nvPr/>
        </p:nvSpPr>
        <p:spPr bwMode="auto">
          <a:xfrm>
            <a:off x="6452210" y="4296888"/>
            <a:ext cx="1223509" cy="278946"/>
          </a:xfrm>
          <a:prstGeom prst="wedgeRectCallout">
            <a:avLst>
              <a:gd name="adj1" fmla="val 1436"/>
              <a:gd name="adj2" fmla="val 72903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Гимназия № 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2107" name="AutoShape 108"/>
          <p:cNvSpPr>
            <a:spLocks noChangeArrowheads="1"/>
          </p:cNvSpPr>
          <p:nvPr/>
        </p:nvSpPr>
        <p:spPr bwMode="auto">
          <a:xfrm>
            <a:off x="2654129" y="3134484"/>
            <a:ext cx="1223509" cy="278946"/>
          </a:xfrm>
          <a:prstGeom prst="wedgeRectCallout">
            <a:avLst>
              <a:gd name="adj1" fmla="val -12020"/>
              <a:gd name="adj2" fmla="val -14906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 </a:t>
            </a:r>
            <a:r>
              <a:rPr lang="ru-RU" b="1" u="sng" dirty="0" smtClean="0"/>
              <a:t>21</a:t>
            </a:r>
            <a:endParaRPr lang="ru-RU" i="1" dirty="0"/>
          </a:p>
        </p:txBody>
      </p:sp>
      <p:grpSp>
        <p:nvGrpSpPr>
          <p:cNvPr id="2109" name="Группа 218"/>
          <p:cNvGrpSpPr>
            <a:grpSpLocks/>
          </p:cNvGrpSpPr>
          <p:nvPr/>
        </p:nvGrpSpPr>
        <p:grpSpPr bwMode="auto">
          <a:xfrm>
            <a:off x="4859831" y="3695729"/>
            <a:ext cx="213710" cy="166531"/>
            <a:chOff x="-1103404" y="5086352"/>
            <a:chExt cx="291214" cy="292336"/>
          </a:xfrm>
        </p:grpSpPr>
        <p:sp>
          <p:nvSpPr>
            <p:cNvPr id="2110" name="Oval 41"/>
            <p:cNvSpPr>
              <a:spLocks noChangeArrowheads="1"/>
            </p:cNvSpPr>
            <p:nvPr/>
          </p:nvSpPr>
          <p:spPr bwMode="auto">
            <a:xfrm>
              <a:off x="-1100190" y="5086352"/>
              <a:ext cx="288000" cy="288000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127722" tIns="63862" rIns="127722" bIns="63862" anchor="ctr"/>
            <a:lstStyle/>
            <a:p>
              <a:pPr algn="ctr" defTabSz="910436"/>
              <a:endParaRPr lang="ru-RU" sz="28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11" name="Oval 41"/>
            <p:cNvSpPr>
              <a:spLocks noChangeArrowheads="1"/>
            </p:cNvSpPr>
            <p:nvPr/>
          </p:nvSpPr>
          <p:spPr bwMode="auto">
            <a:xfrm>
              <a:off x="-1103404" y="5090688"/>
              <a:ext cx="287999" cy="28800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27722" tIns="63862" rIns="127722" bIns="63862" anchor="ctr"/>
            <a:lstStyle/>
            <a:p>
              <a:pPr algn="ctr" defTabSz="910436"/>
              <a:r>
                <a:rPr lang="en-US" sz="900" b="1" dirty="0">
                  <a:solidFill>
                    <a:schemeClr val="bg1"/>
                  </a:solidFill>
                  <a:latin typeface="Calibri" pitchFamily="34" charset="0"/>
                </a:rPr>
                <a:t>T</a:t>
              </a:r>
              <a:endParaRPr lang="ru-RU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112" name="Group 1399"/>
          <p:cNvGrpSpPr>
            <a:grpSpLocks/>
          </p:cNvGrpSpPr>
          <p:nvPr/>
        </p:nvGrpSpPr>
        <p:grpSpPr bwMode="auto">
          <a:xfrm>
            <a:off x="6293006" y="2641784"/>
            <a:ext cx="171216" cy="282143"/>
            <a:chOff x="125" y="3674"/>
            <a:chExt cx="408" cy="318"/>
          </a:xfrm>
        </p:grpSpPr>
        <p:sp>
          <p:nvSpPr>
            <p:cNvPr id="2113" name="Rectangle 1400"/>
            <p:cNvSpPr>
              <a:spLocks noChangeArrowheads="1"/>
            </p:cNvSpPr>
            <p:nvPr/>
          </p:nvSpPr>
          <p:spPr bwMode="auto">
            <a:xfrm>
              <a:off x="125" y="3674"/>
              <a:ext cx="408" cy="318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91433" tIns="45716" rIns="91433" bIns="45716" anchor="ctr">
              <a:flatTx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4" name="Rectangle 1401"/>
            <p:cNvSpPr>
              <a:spLocks noChangeArrowheads="1"/>
            </p:cNvSpPr>
            <p:nvPr/>
          </p:nvSpPr>
          <p:spPr bwMode="auto">
            <a:xfrm>
              <a:off x="170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5" name="Rectangle 1402"/>
            <p:cNvSpPr>
              <a:spLocks noChangeArrowheads="1"/>
            </p:cNvSpPr>
            <p:nvPr/>
          </p:nvSpPr>
          <p:spPr bwMode="auto">
            <a:xfrm>
              <a:off x="261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6" name="Rectangle 1403"/>
            <p:cNvSpPr>
              <a:spLocks noChangeArrowheads="1"/>
            </p:cNvSpPr>
            <p:nvPr/>
          </p:nvSpPr>
          <p:spPr bwMode="auto">
            <a:xfrm>
              <a:off x="35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7" name="Rectangle 1404"/>
            <p:cNvSpPr>
              <a:spLocks noChangeArrowheads="1"/>
            </p:cNvSpPr>
            <p:nvPr/>
          </p:nvSpPr>
          <p:spPr bwMode="auto">
            <a:xfrm>
              <a:off x="44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8" name="Rectangle 1405"/>
            <p:cNvSpPr>
              <a:spLocks noChangeArrowheads="1"/>
            </p:cNvSpPr>
            <p:nvPr/>
          </p:nvSpPr>
          <p:spPr bwMode="auto">
            <a:xfrm>
              <a:off x="170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9" name="Rectangle 1406"/>
            <p:cNvSpPr>
              <a:spLocks noChangeArrowheads="1"/>
            </p:cNvSpPr>
            <p:nvPr/>
          </p:nvSpPr>
          <p:spPr bwMode="auto">
            <a:xfrm>
              <a:off x="261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0" name="Rectangle 1407"/>
            <p:cNvSpPr>
              <a:spLocks noChangeArrowheads="1"/>
            </p:cNvSpPr>
            <p:nvPr/>
          </p:nvSpPr>
          <p:spPr bwMode="auto">
            <a:xfrm>
              <a:off x="35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1" name="Rectangle 1408"/>
            <p:cNvSpPr>
              <a:spLocks noChangeArrowheads="1"/>
            </p:cNvSpPr>
            <p:nvPr/>
          </p:nvSpPr>
          <p:spPr bwMode="auto">
            <a:xfrm>
              <a:off x="44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122" name="AutoShape 108"/>
          <p:cNvSpPr>
            <a:spLocks noChangeArrowheads="1"/>
          </p:cNvSpPr>
          <p:nvPr/>
        </p:nvSpPr>
        <p:spPr bwMode="auto">
          <a:xfrm>
            <a:off x="7885726" y="2410814"/>
            <a:ext cx="1223509" cy="278946"/>
          </a:xfrm>
          <a:prstGeom prst="wedgeRectCallout">
            <a:avLst>
              <a:gd name="adj1" fmla="val -162928"/>
              <a:gd name="adj2" fmla="val 4209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Театр</a:t>
            </a:r>
            <a:endParaRPr lang="ru-RU" i="1" dirty="0"/>
          </a:p>
        </p:txBody>
      </p:sp>
      <p:pic>
        <p:nvPicPr>
          <p:cNvPr id="2126" name="Рисунок 21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2127" name="Рисунок 21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grpSp>
        <p:nvGrpSpPr>
          <p:cNvPr id="2128" name="Группа 2127"/>
          <p:cNvGrpSpPr/>
          <p:nvPr/>
        </p:nvGrpSpPr>
        <p:grpSpPr>
          <a:xfrm>
            <a:off x="0" y="5607645"/>
            <a:ext cx="2775165" cy="1008384"/>
            <a:chOff x="6426568" y="5043085"/>
            <a:chExt cx="2610938" cy="564540"/>
          </a:xfrm>
        </p:grpSpPr>
        <p:sp>
          <p:nvSpPr>
            <p:cNvPr id="2129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0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78 896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6 083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СЗО– 11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2131" name="Группа 2130"/>
          <p:cNvGrpSpPr/>
          <p:nvPr/>
        </p:nvGrpSpPr>
        <p:grpSpPr>
          <a:xfrm>
            <a:off x="0" y="4484868"/>
            <a:ext cx="2775165" cy="1008384"/>
            <a:chOff x="6426568" y="5043085"/>
            <a:chExt cx="2610938" cy="564540"/>
          </a:xfrm>
        </p:grpSpPr>
        <p:sp>
          <p:nvSpPr>
            <p:cNvPr id="213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29 298 чел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2 027;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СЗО– 3</a:t>
              </a:r>
              <a:r>
                <a:rPr lang="ru-RU" sz="1100" i="1" dirty="0" smtClean="0"/>
                <a:t>.</a:t>
              </a:r>
              <a:endParaRPr lang="ru-RU" sz="1100" i="1" dirty="0"/>
            </a:p>
          </p:txBody>
        </p:sp>
      </p:grpSp>
      <p:grpSp>
        <p:nvGrpSpPr>
          <p:cNvPr id="2108" name="Группа 2107"/>
          <p:cNvGrpSpPr/>
          <p:nvPr/>
        </p:nvGrpSpPr>
        <p:grpSpPr>
          <a:xfrm>
            <a:off x="361267" y="3458452"/>
            <a:ext cx="1134357" cy="244734"/>
            <a:chOff x="2319112" y="3750101"/>
            <a:chExt cx="1134357" cy="244734"/>
          </a:xfrm>
        </p:grpSpPr>
        <p:sp>
          <p:nvSpPr>
            <p:cNvPr id="2123" name="Прямоугольник 2122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1</a:t>
              </a:r>
              <a:r>
                <a:rPr lang="en-US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24" name="Прямая со стрелкой 2123"/>
            <p:cNvCxnSpPr>
              <a:stCxn id="2125" idx="1"/>
            </p:cNvCxnSpPr>
            <p:nvPr/>
          </p:nvCxnSpPr>
          <p:spPr>
            <a:xfrm flipH="1">
              <a:off x="3126245" y="3818760"/>
              <a:ext cx="174668" cy="17607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25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68" y="3306329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34" name="Таблица 2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779190"/>
              </p:ext>
            </p:extLst>
          </p:nvPr>
        </p:nvGraphicFramePr>
        <p:xfrm>
          <a:off x="0" y="1116906"/>
          <a:ext cx="2519089" cy="1742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585536"/>
                <a:gridCol w="473721"/>
              </a:tblGrid>
              <a:tr h="416767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 п/п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 smtClean="0"/>
                    </a:p>
                    <a:p>
                      <a:r>
                        <a:rPr lang="ru-RU" sz="800" dirty="0" smtClean="0"/>
                        <a:t>Принадлежность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Кол-во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Мощ-ность</a:t>
                      </a:r>
                      <a:r>
                        <a:rPr lang="ru-RU" sz="800" dirty="0" smtClean="0"/>
                        <a:t>,</a:t>
                      </a:r>
                      <a:r>
                        <a:rPr lang="ru-RU" sz="800" baseline="0" dirty="0" smtClean="0"/>
                        <a:t> кВт</a:t>
                      </a:r>
                      <a:endParaRPr lang="ru-RU" sz="800" dirty="0"/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Администрация МО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8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950</a:t>
                      </a:r>
                      <a:endParaRPr lang="ru-RU" sz="800" dirty="0"/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Водоканал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18</a:t>
                      </a:r>
                      <a:endParaRPr lang="ru-RU" sz="800" dirty="0"/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«АТЭК»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1049,8</a:t>
                      </a:r>
                      <a:endParaRPr lang="ru-RU" sz="800" dirty="0"/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4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«НЭСК»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30</a:t>
                      </a:r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5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ОАО</a:t>
                      </a:r>
                      <a:r>
                        <a:rPr lang="ru-RU" sz="800" baseline="0" dirty="0" smtClean="0"/>
                        <a:t> «Кубаньэнерго»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360</a:t>
                      </a:r>
                    </a:p>
                  </a:txBody>
                  <a:tcPr/>
                </a:tc>
              </a:tr>
              <a:tr h="214288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Итого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2407,8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753913"/>
            <a:ext cx="2514326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u="none" dirty="0"/>
              <a:t>Резервные </a:t>
            </a:r>
            <a:r>
              <a:rPr lang="ru-RU" u="none" dirty="0" smtClean="0"/>
              <a:t>передвижные</a:t>
            </a:r>
          </a:p>
          <a:p>
            <a:r>
              <a:rPr lang="ru-RU" u="none" dirty="0" smtClean="0"/>
              <a:t>источники </a:t>
            </a:r>
            <a:r>
              <a:rPr lang="ru-RU" u="none" dirty="0"/>
              <a:t>питания</a:t>
            </a:r>
          </a:p>
        </p:txBody>
      </p:sp>
    </p:spTree>
    <p:extLst>
      <p:ext uri="{BB962C8B-B14F-4D97-AF65-F5344CB8AC3E}">
        <p14:creationId xmlns:p14="http://schemas.microsoft.com/office/powerpoint/2010/main" val="137445292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0429" t="8701" r="55709" b="10101"/>
          <a:stretch/>
        </p:blipFill>
        <p:spPr>
          <a:xfrm>
            <a:off x="0" y="722300"/>
            <a:ext cx="9144000" cy="6135699"/>
          </a:xfrm>
          <a:prstGeom prst="rect">
            <a:avLst/>
          </a:prstGeom>
        </p:spPr>
      </p:pic>
      <p:sp>
        <p:nvSpPr>
          <p:cNvPr id="5" name="Text Box 335"/>
          <p:cNvSpPr txBox="1">
            <a:spLocks noChangeArrowheads="1"/>
          </p:cNvSpPr>
          <p:nvPr/>
        </p:nvSpPr>
        <p:spPr bwMode="auto">
          <a:xfrm>
            <a:off x="8507640" y="39815"/>
            <a:ext cx="611188" cy="21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r" defTabSz="913837">
              <a:spcBef>
                <a:spcPct val="50000"/>
              </a:spcBef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п. 3.1.1.</a:t>
            </a:r>
          </a:p>
        </p:txBody>
      </p:sp>
      <p:grpSp>
        <p:nvGrpSpPr>
          <p:cNvPr id="79" name="Group 149"/>
          <p:cNvGrpSpPr>
            <a:grpSpLocks/>
          </p:cNvGrpSpPr>
          <p:nvPr/>
        </p:nvGrpSpPr>
        <p:grpSpPr bwMode="auto">
          <a:xfrm>
            <a:off x="3886967" y="2261712"/>
            <a:ext cx="281686" cy="239581"/>
            <a:chOff x="2018" y="2750"/>
            <a:chExt cx="361" cy="309"/>
          </a:xfrm>
        </p:grpSpPr>
        <p:sp>
          <p:nvSpPr>
            <p:cNvPr id="11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98" name="Group 487"/>
          <p:cNvGrpSpPr>
            <a:grpSpLocks/>
          </p:cNvGrpSpPr>
          <p:nvPr/>
        </p:nvGrpSpPr>
        <p:grpSpPr bwMode="auto">
          <a:xfrm flipH="1">
            <a:off x="8054949" y="4753793"/>
            <a:ext cx="477384" cy="271009"/>
            <a:chOff x="8573" y="1780"/>
            <a:chExt cx="544" cy="259"/>
          </a:xfrm>
        </p:grpSpPr>
        <p:sp>
          <p:nvSpPr>
            <p:cNvPr id="233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9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473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4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5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6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7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8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9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0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1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2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3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4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5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6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7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8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9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0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1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2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3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4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5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6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7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8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9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0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1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2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3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4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5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6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7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8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9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0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1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2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3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4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5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6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7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8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9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0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1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2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3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4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5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6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7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8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9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0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1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2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3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4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5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6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7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8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9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0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1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2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3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4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5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6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7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8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9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0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1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2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3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4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5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6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7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8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9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0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1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2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3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4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5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6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7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8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9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0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1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2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3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4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5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6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7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8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9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0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1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2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3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4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5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6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7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8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9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0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1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2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3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4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5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6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7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8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9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0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1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2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3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4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5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6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7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8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9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0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1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2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3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4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5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6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7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8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9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0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1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2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3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4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5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6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7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8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9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0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1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2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3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4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5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6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7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8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9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0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1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2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3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4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5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6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7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8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9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0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1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2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3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4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5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6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7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8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9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0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1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370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7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8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9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0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1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2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3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4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5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6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7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8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0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1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2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3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4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5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6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7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8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0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1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2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3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4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5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6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7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8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1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2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3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4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5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6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7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8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9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0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1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2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3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4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5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6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7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8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9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0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1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2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3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4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5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6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7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8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9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0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1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2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3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4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5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6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7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8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9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0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1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2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3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4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5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6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7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8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9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10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471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2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702" name="AutoShape 108"/>
          <p:cNvSpPr>
            <a:spLocks noChangeArrowheads="1"/>
          </p:cNvSpPr>
          <p:nvPr/>
        </p:nvSpPr>
        <p:spPr bwMode="auto">
          <a:xfrm>
            <a:off x="4769015" y="2065866"/>
            <a:ext cx="947566" cy="278946"/>
          </a:xfrm>
          <a:prstGeom prst="wedgeRectCallout">
            <a:avLst>
              <a:gd name="adj1" fmla="val 22197"/>
              <a:gd name="adj2" fmla="val 105287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Школа № 10</a:t>
            </a:r>
          </a:p>
        </p:txBody>
      </p:sp>
      <p:sp>
        <p:nvSpPr>
          <p:cNvPr id="662" name="Прямоугольник 661"/>
          <p:cNvSpPr/>
          <p:nvPr/>
        </p:nvSpPr>
        <p:spPr>
          <a:xfrm rot="1307738">
            <a:off x="1209255" y="2561782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5" name="AutoShape 108"/>
          <p:cNvSpPr>
            <a:spLocks noChangeArrowheads="1"/>
          </p:cNvSpPr>
          <p:nvPr/>
        </p:nvSpPr>
        <p:spPr bwMode="auto">
          <a:xfrm>
            <a:off x="1190733" y="2837791"/>
            <a:ext cx="1398316" cy="278946"/>
          </a:xfrm>
          <a:prstGeom prst="wedgeRectCallout">
            <a:avLst>
              <a:gd name="adj1" fmla="val -32443"/>
              <a:gd name="adj2" fmla="val -8866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Администрация ЮР</a:t>
            </a:r>
          </a:p>
        </p:txBody>
      </p:sp>
      <p:sp>
        <p:nvSpPr>
          <p:cNvPr id="1157" name="AutoShape 108"/>
          <p:cNvSpPr>
            <a:spLocks noChangeArrowheads="1"/>
          </p:cNvSpPr>
          <p:nvPr/>
        </p:nvSpPr>
        <p:spPr bwMode="auto">
          <a:xfrm>
            <a:off x="4500629" y="1825631"/>
            <a:ext cx="1007590" cy="177358"/>
          </a:xfrm>
          <a:prstGeom prst="wedgeRectCallout">
            <a:avLst>
              <a:gd name="adj1" fmla="val -97701"/>
              <a:gd name="adj2" fmla="val -26072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Почта</a:t>
            </a:r>
          </a:p>
        </p:txBody>
      </p:sp>
      <p:sp>
        <p:nvSpPr>
          <p:cNvPr id="1167" name="AutoShape 204"/>
          <p:cNvSpPr>
            <a:spLocks noChangeArrowheads="1"/>
          </p:cNvSpPr>
          <p:nvPr/>
        </p:nvSpPr>
        <p:spPr bwMode="auto">
          <a:xfrm>
            <a:off x="3079605" y="5029056"/>
            <a:ext cx="1382055" cy="260804"/>
          </a:xfrm>
          <a:prstGeom prst="wedgeRectCallout">
            <a:avLst>
              <a:gd name="adj1" fmla="val 32507"/>
              <a:gd name="adj2" fmla="val 146694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АЗС «ЛУКОЙЛ»</a:t>
            </a:r>
          </a:p>
        </p:txBody>
      </p:sp>
      <p:grpSp>
        <p:nvGrpSpPr>
          <p:cNvPr id="1168" name="Group 253"/>
          <p:cNvGrpSpPr>
            <a:grpSpLocks/>
          </p:cNvGrpSpPr>
          <p:nvPr/>
        </p:nvGrpSpPr>
        <p:grpSpPr bwMode="auto">
          <a:xfrm>
            <a:off x="5702791" y="2345182"/>
            <a:ext cx="213179" cy="240429"/>
            <a:chOff x="476" y="3248"/>
            <a:chExt cx="408" cy="411"/>
          </a:xfrm>
        </p:grpSpPr>
        <p:sp>
          <p:nvSpPr>
            <p:cNvPr id="1169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0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1" name="Group 253"/>
          <p:cNvGrpSpPr>
            <a:grpSpLocks/>
          </p:cNvGrpSpPr>
          <p:nvPr/>
        </p:nvGrpSpPr>
        <p:grpSpPr bwMode="auto">
          <a:xfrm>
            <a:off x="3981681" y="1972908"/>
            <a:ext cx="213179" cy="240429"/>
            <a:chOff x="476" y="3248"/>
            <a:chExt cx="408" cy="411"/>
          </a:xfrm>
        </p:grpSpPr>
        <p:sp>
          <p:nvSpPr>
            <p:cNvPr id="1172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3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4" name="Group 253"/>
          <p:cNvGrpSpPr>
            <a:grpSpLocks/>
          </p:cNvGrpSpPr>
          <p:nvPr/>
        </p:nvGrpSpPr>
        <p:grpSpPr bwMode="auto">
          <a:xfrm>
            <a:off x="4423088" y="4385618"/>
            <a:ext cx="213179" cy="240429"/>
            <a:chOff x="476" y="3248"/>
            <a:chExt cx="408" cy="411"/>
          </a:xfrm>
        </p:grpSpPr>
        <p:sp>
          <p:nvSpPr>
            <p:cNvPr id="1175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6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7" name="Group 253"/>
          <p:cNvGrpSpPr>
            <a:grpSpLocks/>
          </p:cNvGrpSpPr>
          <p:nvPr/>
        </p:nvGrpSpPr>
        <p:grpSpPr bwMode="auto">
          <a:xfrm>
            <a:off x="4664381" y="4989683"/>
            <a:ext cx="213179" cy="240429"/>
            <a:chOff x="476" y="3248"/>
            <a:chExt cx="408" cy="411"/>
          </a:xfrm>
        </p:grpSpPr>
        <p:sp>
          <p:nvSpPr>
            <p:cNvPr id="1178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9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1180" name="Прямоугольник 1179"/>
          <p:cNvSpPr/>
          <p:nvPr/>
        </p:nvSpPr>
        <p:spPr>
          <a:xfrm>
            <a:off x="6367842" y="4114063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266" name="Group 149"/>
          <p:cNvGrpSpPr>
            <a:grpSpLocks/>
          </p:cNvGrpSpPr>
          <p:nvPr/>
        </p:nvGrpSpPr>
        <p:grpSpPr bwMode="auto">
          <a:xfrm>
            <a:off x="6269468" y="4578357"/>
            <a:ext cx="281686" cy="239581"/>
            <a:chOff x="2018" y="2750"/>
            <a:chExt cx="361" cy="309"/>
          </a:xfrm>
        </p:grpSpPr>
        <p:sp>
          <p:nvSpPr>
            <p:cNvPr id="126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346" name="Group 149"/>
          <p:cNvGrpSpPr>
            <a:grpSpLocks/>
          </p:cNvGrpSpPr>
          <p:nvPr/>
        </p:nvGrpSpPr>
        <p:grpSpPr bwMode="auto">
          <a:xfrm>
            <a:off x="6187492" y="3965755"/>
            <a:ext cx="281686" cy="239581"/>
            <a:chOff x="2018" y="2750"/>
            <a:chExt cx="361" cy="309"/>
          </a:xfrm>
        </p:grpSpPr>
        <p:sp>
          <p:nvSpPr>
            <p:cNvPr id="134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426" name="Group 149"/>
          <p:cNvGrpSpPr>
            <a:grpSpLocks/>
          </p:cNvGrpSpPr>
          <p:nvPr/>
        </p:nvGrpSpPr>
        <p:grpSpPr bwMode="auto">
          <a:xfrm>
            <a:off x="6180357" y="1971108"/>
            <a:ext cx="281686" cy="239581"/>
            <a:chOff x="2018" y="2750"/>
            <a:chExt cx="361" cy="309"/>
          </a:xfrm>
        </p:grpSpPr>
        <p:sp>
          <p:nvSpPr>
            <p:cNvPr id="142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06" name="Group 149"/>
          <p:cNvGrpSpPr>
            <a:grpSpLocks/>
          </p:cNvGrpSpPr>
          <p:nvPr/>
        </p:nvGrpSpPr>
        <p:grpSpPr bwMode="auto">
          <a:xfrm>
            <a:off x="5286776" y="2516487"/>
            <a:ext cx="281686" cy="239581"/>
            <a:chOff x="2018" y="2750"/>
            <a:chExt cx="361" cy="309"/>
          </a:xfrm>
        </p:grpSpPr>
        <p:sp>
          <p:nvSpPr>
            <p:cNvPr id="150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610" name="Group 149"/>
          <p:cNvGrpSpPr>
            <a:grpSpLocks/>
          </p:cNvGrpSpPr>
          <p:nvPr/>
        </p:nvGrpSpPr>
        <p:grpSpPr bwMode="auto">
          <a:xfrm>
            <a:off x="3249873" y="2237504"/>
            <a:ext cx="281686" cy="239581"/>
            <a:chOff x="2018" y="2750"/>
            <a:chExt cx="361" cy="309"/>
          </a:xfrm>
        </p:grpSpPr>
        <p:sp>
          <p:nvSpPr>
            <p:cNvPr id="1611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2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3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4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5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6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7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8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9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0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1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2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3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4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5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6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7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8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9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0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1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2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3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4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5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6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7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8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9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0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1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2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3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4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5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6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7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8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9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0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1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2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3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4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5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6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7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8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9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0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1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2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3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4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5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6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7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8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9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0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1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2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3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4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5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6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7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8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9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0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1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2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3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4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5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6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7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8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9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842" name="AutoShape 108"/>
          <p:cNvSpPr>
            <a:spLocks noChangeArrowheads="1"/>
          </p:cNvSpPr>
          <p:nvPr/>
        </p:nvSpPr>
        <p:spPr bwMode="auto">
          <a:xfrm>
            <a:off x="3111296" y="1092307"/>
            <a:ext cx="1223509" cy="278946"/>
          </a:xfrm>
          <a:prstGeom prst="wedgeRectCallout">
            <a:avLst>
              <a:gd name="adj1" fmla="val 30"/>
              <a:gd name="adj2" fmla="val 257754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Детский сад №63</a:t>
            </a:r>
          </a:p>
        </p:txBody>
      </p:sp>
      <p:sp>
        <p:nvSpPr>
          <p:cNvPr id="1843" name="AutoShape 108"/>
          <p:cNvSpPr>
            <a:spLocks noChangeArrowheads="1"/>
          </p:cNvSpPr>
          <p:nvPr/>
        </p:nvSpPr>
        <p:spPr bwMode="auto">
          <a:xfrm>
            <a:off x="6398347" y="3567198"/>
            <a:ext cx="1223509" cy="278946"/>
          </a:xfrm>
          <a:prstGeom prst="wedgeRectCallout">
            <a:avLst>
              <a:gd name="adj1" fmla="val -45463"/>
              <a:gd name="adj2" fmla="val 86229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МСКЦ</a:t>
            </a:r>
          </a:p>
        </p:txBody>
      </p:sp>
      <p:sp>
        <p:nvSpPr>
          <p:cNvPr id="1845" name="AutoShape 108"/>
          <p:cNvSpPr>
            <a:spLocks noChangeArrowheads="1"/>
          </p:cNvSpPr>
          <p:nvPr/>
        </p:nvSpPr>
        <p:spPr bwMode="auto">
          <a:xfrm>
            <a:off x="3526379" y="3458273"/>
            <a:ext cx="1223509" cy="278946"/>
          </a:xfrm>
          <a:prstGeom prst="wedgeRectCallout">
            <a:avLst>
              <a:gd name="adj1" fmla="val -29471"/>
              <a:gd name="adj2" fmla="val -13659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Детский сад №80</a:t>
            </a:r>
          </a:p>
        </p:txBody>
      </p:sp>
      <p:sp>
        <p:nvSpPr>
          <p:cNvPr id="1846" name="AutoShape 108"/>
          <p:cNvSpPr>
            <a:spLocks noChangeArrowheads="1"/>
          </p:cNvSpPr>
          <p:nvPr/>
        </p:nvSpPr>
        <p:spPr bwMode="auto">
          <a:xfrm>
            <a:off x="1693495" y="1196563"/>
            <a:ext cx="1223509" cy="278946"/>
          </a:xfrm>
          <a:prstGeom prst="wedgeRectCallout">
            <a:avLst>
              <a:gd name="adj1" fmla="val -22398"/>
              <a:gd name="adj2" fmla="val 9869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АЗС </a:t>
            </a:r>
            <a:r>
              <a:rPr lang="ru-RU" sz="1000" b="1" u="sng" dirty="0" err="1">
                <a:latin typeface="Times New Roman" pitchFamily="18" charset="0"/>
                <a:cs typeface="Times New Roman" pitchFamily="18" charset="0"/>
              </a:rPr>
              <a:t>Дюрсо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0" name="AutoShape 108"/>
          <p:cNvSpPr>
            <a:spLocks noChangeArrowheads="1"/>
          </p:cNvSpPr>
          <p:nvPr/>
        </p:nvSpPr>
        <p:spPr bwMode="auto">
          <a:xfrm>
            <a:off x="4025094" y="1475509"/>
            <a:ext cx="1068638" cy="278946"/>
          </a:xfrm>
          <a:prstGeom prst="wedgeRectCallout">
            <a:avLst>
              <a:gd name="adj1" fmla="val -24786"/>
              <a:gd name="adj2" fmla="val 9721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№1</a:t>
            </a:r>
          </a:p>
        </p:txBody>
      </p:sp>
      <p:sp>
        <p:nvSpPr>
          <p:cNvPr id="1851" name="AutoShape 108"/>
          <p:cNvSpPr>
            <a:spLocks noChangeArrowheads="1"/>
          </p:cNvSpPr>
          <p:nvPr/>
        </p:nvSpPr>
        <p:spPr bwMode="auto">
          <a:xfrm>
            <a:off x="4896465" y="4458707"/>
            <a:ext cx="1223509" cy="278946"/>
          </a:xfrm>
          <a:prstGeom prst="wedgeRectCallout">
            <a:avLst>
              <a:gd name="adj1" fmla="val -69508"/>
              <a:gd name="adj2" fmla="val -38009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1852" name="AutoShape 108"/>
          <p:cNvSpPr>
            <a:spLocks noChangeArrowheads="1"/>
          </p:cNvSpPr>
          <p:nvPr/>
        </p:nvSpPr>
        <p:spPr bwMode="auto">
          <a:xfrm>
            <a:off x="8134351" y="3223263"/>
            <a:ext cx="896894" cy="254027"/>
          </a:xfrm>
          <a:prstGeom prst="wedgeRectCallout">
            <a:avLst>
              <a:gd name="adj1" fmla="val -25164"/>
              <a:gd name="adj2" fmla="val 189331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Пляж Коса</a:t>
            </a:r>
          </a:p>
        </p:txBody>
      </p:sp>
      <p:sp>
        <p:nvSpPr>
          <p:cNvPr id="1853" name="AutoShape 108"/>
          <p:cNvSpPr>
            <a:spLocks noChangeArrowheads="1"/>
          </p:cNvSpPr>
          <p:nvPr/>
        </p:nvSpPr>
        <p:spPr bwMode="auto">
          <a:xfrm>
            <a:off x="7621856" y="5329174"/>
            <a:ext cx="1231260" cy="216774"/>
          </a:xfrm>
          <a:prstGeom prst="wedgeRectCallout">
            <a:avLst>
              <a:gd name="adj1" fmla="val -14737"/>
              <a:gd name="adj2" fmla="val -179014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Пляж Алексино</a:t>
            </a:r>
          </a:p>
        </p:txBody>
      </p:sp>
      <p:grpSp>
        <p:nvGrpSpPr>
          <p:cNvPr id="1855" name="Group 149"/>
          <p:cNvGrpSpPr>
            <a:grpSpLocks/>
          </p:cNvGrpSpPr>
          <p:nvPr/>
        </p:nvGrpSpPr>
        <p:grpSpPr bwMode="auto">
          <a:xfrm>
            <a:off x="2554298" y="2017632"/>
            <a:ext cx="281686" cy="239581"/>
            <a:chOff x="2018" y="2750"/>
            <a:chExt cx="361" cy="309"/>
          </a:xfrm>
        </p:grpSpPr>
        <p:sp>
          <p:nvSpPr>
            <p:cNvPr id="1856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7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8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9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0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1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2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3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4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5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6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7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8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9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0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1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2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3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4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5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35" name="AutoShape 108"/>
          <p:cNvSpPr>
            <a:spLocks noChangeArrowheads="1"/>
          </p:cNvSpPr>
          <p:nvPr/>
        </p:nvSpPr>
        <p:spPr bwMode="auto">
          <a:xfrm>
            <a:off x="5651960" y="1416124"/>
            <a:ext cx="992186" cy="278946"/>
          </a:xfrm>
          <a:prstGeom prst="wedgeRectCallout">
            <a:avLst>
              <a:gd name="adj1" fmla="val -52651"/>
              <a:gd name="adj2" fmla="val -148921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АЗС Лукойл</a:t>
            </a:r>
          </a:p>
        </p:txBody>
      </p:sp>
      <p:grpSp>
        <p:nvGrpSpPr>
          <p:cNvPr id="1936" name="Group 149"/>
          <p:cNvGrpSpPr>
            <a:grpSpLocks/>
          </p:cNvGrpSpPr>
          <p:nvPr/>
        </p:nvGrpSpPr>
        <p:grpSpPr bwMode="auto">
          <a:xfrm>
            <a:off x="1589026" y="2356254"/>
            <a:ext cx="281686" cy="239581"/>
            <a:chOff x="2018" y="2750"/>
            <a:chExt cx="361" cy="309"/>
          </a:xfrm>
        </p:grpSpPr>
        <p:sp>
          <p:nvSpPr>
            <p:cNvPr id="193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016" name="Group 149"/>
          <p:cNvGrpSpPr>
            <a:grpSpLocks/>
          </p:cNvGrpSpPr>
          <p:nvPr/>
        </p:nvGrpSpPr>
        <p:grpSpPr bwMode="auto">
          <a:xfrm>
            <a:off x="3168868" y="3228485"/>
            <a:ext cx="281686" cy="239581"/>
            <a:chOff x="2018" y="2750"/>
            <a:chExt cx="361" cy="309"/>
          </a:xfrm>
        </p:grpSpPr>
        <p:sp>
          <p:nvSpPr>
            <p:cNvPr id="201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096" name="AutoShape 108"/>
          <p:cNvSpPr>
            <a:spLocks noChangeArrowheads="1"/>
          </p:cNvSpPr>
          <p:nvPr/>
        </p:nvSpPr>
        <p:spPr bwMode="auto">
          <a:xfrm>
            <a:off x="5657713" y="2743963"/>
            <a:ext cx="1223509" cy="278946"/>
          </a:xfrm>
          <a:prstGeom prst="wedgeRectCallout">
            <a:avLst>
              <a:gd name="adj1" fmla="val -32984"/>
              <a:gd name="adj2" fmla="val -8422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2097" name="AutoShape 108"/>
          <p:cNvSpPr>
            <a:spLocks noChangeArrowheads="1"/>
          </p:cNvSpPr>
          <p:nvPr/>
        </p:nvSpPr>
        <p:spPr bwMode="auto">
          <a:xfrm>
            <a:off x="1693495" y="3484353"/>
            <a:ext cx="1223509" cy="278946"/>
          </a:xfrm>
          <a:prstGeom prst="wedgeRectCallout">
            <a:avLst>
              <a:gd name="adj1" fmla="val 39364"/>
              <a:gd name="adj2" fmla="val -173568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2098" name="AutoShape 108"/>
          <p:cNvSpPr>
            <a:spLocks noChangeArrowheads="1"/>
          </p:cNvSpPr>
          <p:nvPr/>
        </p:nvSpPr>
        <p:spPr bwMode="auto">
          <a:xfrm>
            <a:off x="5104826" y="4919775"/>
            <a:ext cx="1223509" cy="278946"/>
          </a:xfrm>
          <a:prstGeom prst="wedgeRectCallout">
            <a:avLst>
              <a:gd name="adj1" fmla="val -65572"/>
              <a:gd name="adj2" fmla="val 752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2104" name="AutoShape 108"/>
          <p:cNvSpPr>
            <a:spLocks noChangeArrowheads="1"/>
          </p:cNvSpPr>
          <p:nvPr/>
        </p:nvSpPr>
        <p:spPr bwMode="auto">
          <a:xfrm>
            <a:off x="1352127" y="1878159"/>
            <a:ext cx="1102739" cy="278946"/>
          </a:xfrm>
          <a:prstGeom prst="wedgeRectCallout">
            <a:avLst>
              <a:gd name="adj1" fmla="val -12750"/>
              <a:gd name="adj2" fmla="val 108010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Школа № 12</a:t>
            </a:r>
          </a:p>
        </p:txBody>
      </p:sp>
      <p:sp>
        <p:nvSpPr>
          <p:cNvPr id="2105" name="AutoShape 108"/>
          <p:cNvSpPr>
            <a:spLocks noChangeArrowheads="1"/>
          </p:cNvSpPr>
          <p:nvPr/>
        </p:nvSpPr>
        <p:spPr bwMode="auto">
          <a:xfrm>
            <a:off x="6731727" y="4489880"/>
            <a:ext cx="1402623" cy="278946"/>
          </a:xfrm>
          <a:prstGeom prst="wedgeRectCallout">
            <a:avLst>
              <a:gd name="adj1" fmla="val -65845"/>
              <a:gd name="adj2" fmla="val 2640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Дворец творчества</a:t>
            </a:r>
          </a:p>
        </p:txBody>
      </p:sp>
      <p:sp>
        <p:nvSpPr>
          <p:cNvPr id="2106" name="AutoShape 108"/>
          <p:cNvSpPr>
            <a:spLocks noChangeArrowheads="1"/>
          </p:cNvSpPr>
          <p:nvPr/>
        </p:nvSpPr>
        <p:spPr bwMode="auto">
          <a:xfrm>
            <a:off x="4488184" y="3850479"/>
            <a:ext cx="1504342" cy="278946"/>
          </a:xfrm>
          <a:prstGeom prst="wedgeRectCallout">
            <a:avLst>
              <a:gd name="adj1" fmla="val 64129"/>
              <a:gd name="adj2" fmla="val 5384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Морской университет </a:t>
            </a:r>
          </a:p>
        </p:txBody>
      </p:sp>
      <p:sp>
        <p:nvSpPr>
          <p:cNvPr id="2107" name="AutoShape 108"/>
          <p:cNvSpPr>
            <a:spLocks noChangeArrowheads="1"/>
          </p:cNvSpPr>
          <p:nvPr/>
        </p:nvSpPr>
        <p:spPr bwMode="auto">
          <a:xfrm>
            <a:off x="2356663" y="3829516"/>
            <a:ext cx="1223509" cy="278946"/>
          </a:xfrm>
          <a:prstGeom prst="wedgeRectCallout">
            <a:avLst>
              <a:gd name="adj1" fmla="val 28961"/>
              <a:gd name="adj2" fmla="val -166474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Школа № 6</a:t>
            </a:r>
          </a:p>
        </p:txBody>
      </p:sp>
      <p:grpSp>
        <p:nvGrpSpPr>
          <p:cNvPr id="2110" name="Group 47"/>
          <p:cNvGrpSpPr>
            <a:grpSpLocks/>
          </p:cNvGrpSpPr>
          <p:nvPr/>
        </p:nvGrpSpPr>
        <p:grpSpPr bwMode="auto">
          <a:xfrm>
            <a:off x="1789717" y="1627127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111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12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113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4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5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6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7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118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119" name="Group 47"/>
          <p:cNvGrpSpPr>
            <a:grpSpLocks/>
          </p:cNvGrpSpPr>
          <p:nvPr/>
        </p:nvGrpSpPr>
        <p:grpSpPr bwMode="auto">
          <a:xfrm>
            <a:off x="2095246" y="2203251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120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21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122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3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4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5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6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127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128" name="Group 47"/>
          <p:cNvGrpSpPr>
            <a:grpSpLocks/>
          </p:cNvGrpSpPr>
          <p:nvPr/>
        </p:nvGrpSpPr>
        <p:grpSpPr bwMode="auto">
          <a:xfrm>
            <a:off x="6363883" y="2198178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129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30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131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32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33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34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35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136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137" name="Group 47"/>
          <p:cNvGrpSpPr>
            <a:grpSpLocks/>
          </p:cNvGrpSpPr>
          <p:nvPr/>
        </p:nvGrpSpPr>
        <p:grpSpPr bwMode="auto">
          <a:xfrm>
            <a:off x="4009267" y="5475107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138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39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140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1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2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3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4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145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146" name="AutoShape 108"/>
          <p:cNvSpPr>
            <a:spLocks noChangeArrowheads="1"/>
          </p:cNvSpPr>
          <p:nvPr/>
        </p:nvSpPr>
        <p:spPr bwMode="auto">
          <a:xfrm>
            <a:off x="1977294" y="2537254"/>
            <a:ext cx="1223509" cy="278946"/>
          </a:xfrm>
          <a:prstGeom prst="wedgeRectCallout">
            <a:avLst>
              <a:gd name="adj1" fmla="val -40055"/>
              <a:gd name="adj2" fmla="val -8515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АЗС </a:t>
            </a:r>
            <a:r>
              <a:rPr lang="ru-RU" sz="1000" b="1" u="sng" dirty="0" err="1">
                <a:latin typeface="Times New Roman" pitchFamily="18" charset="0"/>
                <a:cs typeface="Times New Roman" pitchFamily="18" charset="0"/>
              </a:rPr>
              <a:t>Уфимнефть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" name="AutoShape 108"/>
          <p:cNvSpPr>
            <a:spLocks noChangeArrowheads="1"/>
          </p:cNvSpPr>
          <p:nvPr/>
        </p:nvSpPr>
        <p:spPr bwMode="auto">
          <a:xfrm>
            <a:off x="6886928" y="4006089"/>
            <a:ext cx="2144317" cy="398494"/>
          </a:xfrm>
          <a:prstGeom prst="wedgeRectCallout">
            <a:avLst>
              <a:gd name="adj1" fmla="val -60690"/>
              <a:gd name="adj2" fmla="val 734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Администрация морских Черноморских портов</a:t>
            </a:r>
          </a:p>
        </p:txBody>
      </p:sp>
      <p:sp>
        <p:nvSpPr>
          <p:cNvPr id="2151" name="AutoShape 108"/>
          <p:cNvSpPr>
            <a:spLocks noChangeArrowheads="1"/>
          </p:cNvSpPr>
          <p:nvPr/>
        </p:nvSpPr>
        <p:spPr bwMode="auto">
          <a:xfrm>
            <a:off x="3571233" y="2585815"/>
            <a:ext cx="947566" cy="278946"/>
          </a:xfrm>
          <a:prstGeom prst="wedgeRectCallout">
            <a:avLst>
              <a:gd name="adj1" fmla="val 1358"/>
              <a:gd name="adj2" fmla="val -7985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Школа №33</a:t>
            </a:r>
          </a:p>
        </p:txBody>
      </p:sp>
      <p:sp>
        <p:nvSpPr>
          <p:cNvPr id="2152" name="AutoShape 108"/>
          <p:cNvSpPr>
            <a:spLocks noChangeArrowheads="1"/>
          </p:cNvSpPr>
          <p:nvPr/>
        </p:nvSpPr>
        <p:spPr bwMode="auto">
          <a:xfrm>
            <a:off x="2698626" y="1724043"/>
            <a:ext cx="947566" cy="278946"/>
          </a:xfrm>
          <a:prstGeom prst="wedgeRectCallout">
            <a:avLst>
              <a:gd name="adj1" fmla="val 22197"/>
              <a:gd name="adj2" fmla="val 105287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Школа №19</a:t>
            </a:r>
          </a:p>
        </p:txBody>
      </p:sp>
      <p:sp>
        <p:nvSpPr>
          <p:cNvPr id="2153" name="AutoShape 108"/>
          <p:cNvSpPr>
            <a:spLocks noChangeArrowheads="1"/>
          </p:cNvSpPr>
          <p:nvPr/>
        </p:nvSpPr>
        <p:spPr bwMode="auto">
          <a:xfrm>
            <a:off x="2437252" y="2229423"/>
            <a:ext cx="1089127" cy="278946"/>
          </a:xfrm>
          <a:prstGeom prst="wedgeRectCallout">
            <a:avLst>
              <a:gd name="adj1" fmla="val -23151"/>
              <a:gd name="adj2" fmla="val -7648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Гимназия  №1</a:t>
            </a:r>
          </a:p>
        </p:txBody>
      </p:sp>
      <p:grpSp>
        <p:nvGrpSpPr>
          <p:cNvPr id="2154" name="Group 253"/>
          <p:cNvGrpSpPr>
            <a:grpSpLocks/>
          </p:cNvGrpSpPr>
          <p:nvPr/>
        </p:nvGrpSpPr>
        <p:grpSpPr bwMode="auto">
          <a:xfrm>
            <a:off x="2658576" y="2891417"/>
            <a:ext cx="213179" cy="240429"/>
            <a:chOff x="476" y="3248"/>
            <a:chExt cx="408" cy="411"/>
          </a:xfrm>
        </p:grpSpPr>
        <p:sp>
          <p:nvSpPr>
            <p:cNvPr id="2155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2156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2157" name="Group 149"/>
          <p:cNvGrpSpPr>
            <a:grpSpLocks/>
          </p:cNvGrpSpPr>
          <p:nvPr/>
        </p:nvGrpSpPr>
        <p:grpSpPr bwMode="auto">
          <a:xfrm>
            <a:off x="3588736" y="2010687"/>
            <a:ext cx="281686" cy="239581"/>
            <a:chOff x="2018" y="2750"/>
            <a:chExt cx="361" cy="309"/>
          </a:xfrm>
        </p:grpSpPr>
        <p:sp>
          <p:nvSpPr>
            <p:cNvPr id="215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5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6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7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8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9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0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1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2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237" name="Group 149"/>
          <p:cNvGrpSpPr>
            <a:grpSpLocks/>
          </p:cNvGrpSpPr>
          <p:nvPr/>
        </p:nvGrpSpPr>
        <p:grpSpPr bwMode="auto">
          <a:xfrm>
            <a:off x="3646193" y="2958763"/>
            <a:ext cx="281686" cy="239581"/>
            <a:chOff x="2018" y="2750"/>
            <a:chExt cx="361" cy="309"/>
          </a:xfrm>
        </p:grpSpPr>
        <p:sp>
          <p:nvSpPr>
            <p:cNvPr id="223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3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4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5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6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7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8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9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0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1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317" name="Прямоугольник 2316"/>
          <p:cNvSpPr/>
          <p:nvPr/>
        </p:nvSpPr>
        <p:spPr>
          <a:xfrm>
            <a:off x="3800486" y="1812025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318" name="Group 149"/>
          <p:cNvGrpSpPr>
            <a:grpSpLocks/>
          </p:cNvGrpSpPr>
          <p:nvPr/>
        </p:nvGrpSpPr>
        <p:grpSpPr bwMode="auto">
          <a:xfrm>
            <a:off x="4631044" y="2462882"/>
            <a:ext cx="281686" cy="239581"/>
            <a:chOff x="2018" y="2750"/>
            <a:chExt cx="361" cy="309"/>
          </a:xfrm>
        </p:grpSpPr>
        <p:sp>
          <p:nvSpPr>
            <p:cNvPr id="2319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0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1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2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3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4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5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6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7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8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29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0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1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2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3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4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5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6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7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8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39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0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1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2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3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4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5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6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7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8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49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0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1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2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3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4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5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6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7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8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59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0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1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2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3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4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5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6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7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8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69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0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1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2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3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4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5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6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7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8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79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0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1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2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3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4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5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6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7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8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89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0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1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2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3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4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5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6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97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398" name="AutoShape 108"/>
          <p:cNvSpPr>
            <a:spLocks noChangeArrowheads="1"/>
          </p:cNvSpPr>
          <p:nvPr/>
        </p:nvSpPr>
        <p:spPr bwMode="auto">
          <a:xfrm>
            <a:off x="5495773" y="3136504"/>
            <a:ext cx="1223509" cy="278946"/>
          </a:xfrm>
          <a:prstGeom prst="wedgeRectCallout">
            <a:avLst>
              <a:gd name="adj1" fmla="val -95497"/>
              <a:gd name="adj2" fmla="val -20745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Детский сад №7</a:t>
            </a:r>
          </a:p>
        </p:txBody>
      </p:sp>
      <p:graphicFrame>
        <p:nvGraphicFramePr>
          <p:cNvPr id="239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25266"/>
              </p:ext>
            </p:extLst>
          </p:nvPr>
        </p:nvGraphicFramePr>
        <p:xfrm>
          <a:off x="6731729" y="1663145"/>
          <a:ext cx="201264" cy="284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name="Clip" r:id="rId5" imgW="527995" imgH="703385" progId="">
                  <p:embed/>
                </p:oleObj>
              </mc:Choice>
              <mc:Fallback>
                <p:oleObj name="Clip" r:id="rId5" imgW="527995" imgH="70338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729" y="1663145"/>
                        <a:ext cx="201264" cy="284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0" name="AutoShape 108"/>
          <p:cNvSpPr>
            <a:spLocks noChangeArrowheads="1"/>
          </p:cNvSpPr>
          <p:nvPr/>
        </p:nvSpPr>
        <p:spPr bwMode="auto">
          <a:xfrm>
            <a:off x="7441594" y="1445096"/>
            <a:ext cx="936543" cy="278946"/>
          </a:xfrm>
          <a:prstGeom prst="wedgeRectCallout">
            <a:avLst>
              <a:gd name="adj1" fmla="val -115427"/>
              <a:gd name="adj2" fmla="val 6301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err="1">
                <a:latin typeface="Times New Roman" pitchFamily="18" charset="0"/>
                <a:cs typeface="Times New Roman" pitchFamily="18" charset="0"/>
              </a:rPr>
              <a:t>Яхтклуб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01" name="Group 47"/>
          <p:cNvGrpSpPr>
            <a:grpSpLocks/>
          </p:cNvGrpSpPr>
          <p:nvPr/>
        </p:nvGrpSpPr>
        <p:grpSpPr bwMode="auto">
          <a:xfrm>
            <a:off x="5380769" y="991486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402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403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404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05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06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07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08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409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410" name="AutoShape 108"/>
          <p:cNvSpPr>
            <a:spLocks noChangeArrowheads="1"/>
          </p:cNvSpPr>
          <p:nvPr/>
        </p:nvSpPr>
        <p:spPr bwMode="auto">
          <a:xfrm>
            <a:off x="6832359" y="2094221"/>
            <a:ext cx="1442909" cy="278946"/>
          </a:xfrm>
          <a:prstGeom prst="wedgeRectCallout">
            <a:avLst>
              <a:gd name="adj1" fmla="val -75171"/>
              <a:gd name="adj2" fmla="val -7201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АЗС </a:t>
            </a:r>
            <a:r>
              <a:rPr lang="ru-RU" sz="1000" b="1" u="sng" dirty="0" err="1">
                <a:latin typeface="Times New Roman" pitchFamily="18" charset="0"/>
                <a:cs typeface="Times New Roman" pitchFamily="18" charset="0"/>
              </a:rPr>
              <a:t>Уфимнефть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1" name="AutoShape 108"/>
          <p:cNvSpPr>
            <a:spLocks noChangeArrowheads="1"/>
          </p:cNvSpPr>
          <p:nvPr/>
        </p:nvSpPr>
        <p:spPr bwMode="auto">
          <a:xfrm>
            <a:off x="4123381" y="819239"/>
            <a:ext cx="1223509" cy="278946"/>
          </a:xfrm>
          <a:prstGeom prst="wedgeRectCallout">
            <a:avLst>
              <a:gd name="adj1" fmla="val 57628"/>
              <a:gd name="adj2" fmla="val 17765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Поликлиника №5</a:t>
            </a:r>
          </a:p>
        </p:txBody>
      </p:sp>
      <p:grpSp>
        <p:nvGrpSpPr>
          <p:cNvPr id="2412" name="Группа 2411"/>
          <p:cNvGrpSpPr>
            <a:grpSpLocks/>
          </p:cNvGrpSpPr>
          <p:nvPr/>
        </p:nvGrpSpPr>
        <p:grpSpPr bwMode="auto">
          <a:xfrm>
            <a:off x="5376740" y="1459212"/>
            <a:ext cx="231429" cy="192768"/>
            <a:chOff x="3643306" y="357961"/>
            <a:chExt cx="324000" cy="324000"/>
          </a:xfrm>
        </p:grpSpPr>
        <p:cxnSp>
          <p:nvCxnSpPr>
            <p:cNvPr id="2413" name="Прямая соединительная линия 2412"/>
            <p:cNvCxnSpPr/>
            <p:nvPr/>
          </p:nvCxnSpPr>
          <p:spPr>
            <a:xfrm rot="5400000">
              <a:off x="3641329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4" name="Прямая соединительная линия 2413"/>
            <p:cNvCxnSpPr/>
            <p:nvPr/>
          </p:nvCxnSpPr>
          <p:spPr>
            <a:xfrm>
              <a:off x="3643306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4" name="Group 487"/>
          <p:cNvGrpSpPr>
            <a:grpSpLocks/>
          </p:cNvGrpSpPr>
          <p:nvPr/>
        </p:nvGrpSpPr>
        <p:grpSpPr bwMode="auto">
          <a:xfrm flipH="1">
            <a:off x="8173790" y="3572632"/>
            <a:ext cx="477384" cy="271009"/>
            <a:chOff x="8573" y="1780"/>
            <a:chExt cx="544" cy="259"/>
          </a:xfrm>
        </p:grpSpPr>
        <p:sp>
          <p:nvSpPr>
            <p:cNvPr id="725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6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7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8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9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0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1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2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3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4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5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6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7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8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9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0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1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2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3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4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5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6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7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8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9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0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1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2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3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4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5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6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7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8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9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0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1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2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3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4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5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6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7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8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9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0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1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2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3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4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5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6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7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8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9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0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1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2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3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4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5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6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7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8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9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0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1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2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3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4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5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6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7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8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9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0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1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2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3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4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5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6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7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8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9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0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1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2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3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4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5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6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7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8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9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0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1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2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3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4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5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6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7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8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9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0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1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2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3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4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5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6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7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8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9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0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1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2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3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4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5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6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7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8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9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0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1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2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3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4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5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6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7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8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9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0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861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965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6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7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8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9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0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1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2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3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4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5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6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7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8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9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0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1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2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3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4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5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6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7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8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9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0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1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2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3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4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5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6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7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8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9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0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1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2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3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4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5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6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7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8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9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0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1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2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3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4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5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6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7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8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9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0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1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2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3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4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5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6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7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8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9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0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1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2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3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4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5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6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7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8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9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0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1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2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3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4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5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6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7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8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9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0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1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2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3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4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5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6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7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0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862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3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4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5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6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7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8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9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0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1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2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3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4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5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6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7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8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9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0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1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2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3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4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5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6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7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8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9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0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1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2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3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4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5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6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7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8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9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0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1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2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3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4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5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6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7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8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9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0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1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2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3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4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5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6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7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8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9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0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1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2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3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4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5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6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7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8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9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0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1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2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3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4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5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6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7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8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9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0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1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2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3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4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5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6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7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8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9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0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1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2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3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4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5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6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7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8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9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0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1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6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963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4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grpSp>
        <p:nvGrpSpPr>
          <p:cNvPr id="2099" name="Группа 2098"/>
          <p:cNvGrpSpPr/>
          <p:nvPr/>
        </p:nvGrpSpPr>
        <p:grpSpPr>
          <a:xfrm>
            <a:off x="3580172" y="5849615"/>
            <a:ext cx="2775165" cy="1008384"/>
            <a:chOff x="6426568" y="5043085"/>
            <a:chExt cx="2610938" cy="564540"/>
          </a:xfrm>
        </p:grpSpPr>
        <p:sp>
          <p:nvSpPr>
            <p:cNvPr id="2100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1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69 048 чел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271;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СЗО– 9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2102" name="Группа 2101"/>
          <p:cNvGrpSpPr/>
          <p:nvPr/>
        </p:nvGrpSpPr>
        <p:grpSpPr>
          <a:xfrm>
            <a:off x="6355059" y="5849615"/>
            <a:ext cx="2775165" cy="1008384"/>
            <a:chOff x="6426568" y="5043085"/>
            <a:chExt cx="2610938" cy="564540"/>
          </a:xfrm>
        </p:grpSpPr>
        <p:sp>
          <p:nvSpPr>
            <p:cNvPr id="210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8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23 016 чел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–131;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СЗО– 3</a:t>
              </a:r>
              <a:r>
                <a:rPr lang="ru-RU" sz="1100" i="1" dirty="0" smtClean="0"/>
                <a:t>.</a:t>
              </a:r>
              <a:endParaRPr lang="ru-RU" sz="1100" i="1" dirty="0"/>
            </a:p>
          </p:txBody>
        </p:sp>
      </p:grpSp>
      <p:sp>
        <p:nvSpPr>
          <p:cNvPr id="210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539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СХЕМА РАСПОЛОЖЕНИЯ СЗО ЮЖНОГО РАЙОНА Г. НОВОРОССИЙСКА, </a:t>
            </a:r>
          </a:p>
          <a:p>
            <a:r>
              <a:rPr lang="ru-RU" dirty="0" smtClean="0"/>
              <a:t>ПОПАДАЮЩИХ В ЗОНУ ОТКЛЮЧЕНИЯ ЭЛЕКТРОЭНЕРГИИ ПРИ НАИХУДШЕМ СЦЕНАРИИ</a:t>
            </a:r>
            <a:endParaRPr lang="ru-RU" dirty="0"/>
          </a:p>
        </p:txBody>
      </p:sp>
      <p:pic>
        <p:nvPicPr>
          <p:cNvPr id="2149" name="Рисунок 21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2415" name="Рисунок 24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grpSp>
        <p:nvGrpSpPr>
          <p:cNvPr id="2147" name="Группа 2146"/>
          <p:cNvGrpSpPr/>
          <p:nvPr/>
        </p:nvGrpSpPr>
        <p:grpSpPr>
          <a:xfrm>
            <a:off x="4675619" y="5370442"/>
            <a:ext cx="1134357" cy="229362"/>
            <a:chOff x="2319112" y="3750101"/>
            <a:chExt cx="1134357" cy="229362"/>
          </a:xfrm>
        </p:grpSpPr>
        <p:sp>
          <p:nvSpPr>
            <p:cNvPr id="2148" name="Прямоугольник 2147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1</a:t>
              </a:r>
              <a:r>
                <a:rPr lang="en-US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16" name="Прямая со стрелкой 2415"/>
            <p:cNvCxnSpPr/>
            <p:nvPr/>
          </p:nvCxnSpPr>
          <p:spPr>
            <a:xfrm flipH="1">
              <a:off x="3102800" y="3796962"/>
              <a:ext cx="257274" cy="13676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7" name="Группа 2416"/>
          <p:cNvGrpSpPr/>
          <p:nvPr/>
        </p:nvGrpSpPr>
        <p:grpSpPr>
          <a:xfrm>
            <a:off x="229201" y="3737219"/>
            <a:ext cx="1134357" cy="229362"/>
            <a:chOff x="2319112" y="3750101"/>
            <a:chExt cx="1134357" cy="229362"/>
          </a:xfrm>
        </p:grpSpPr>
        <p:sp>
          <p:nvSpPr>
            <p:cNvPr id="2418" name="Прямоугольник 2417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19" name="Прямая со стрелкой 2418"/>
            <p:cNvCxnSpPr/>
            <p:nvPr/>
          </p:nvCxnSpPr>
          <p:spPr>
            <a:xfrm flipH="1">
              <a:off x="3038178" y="3773457"/>
              <a:ext cx="242465" cy="17113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20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32" y="3577070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1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89" y="5216779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22" name="Таблица 24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723415"/>
              </p:ext>
            </p:extLst>
          </p:nvPr>
        </p:nvGraphicFramePr>
        <p:xfrm>
          <a:off x="-13230" y="5067804"/>
          <a:ext cx="2519089" cy="1790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585536"/>
                <a:gridCol w="473721"/>
              </a:tblGrid>
              <a:tr h="388424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 п/п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 smtClean="0"/>
                    </a:p>
                    <a:p>
                      <a:r>
                        <a:rPr lang="ru-RU" sz="800" dirty="0" smtClean="0"/>
                        <a:t>Принадлежность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Кол-во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Мощ-ность</a:t>
                      </a:r>
                      <a:r>
                        <a:rPr lang="ru-RU" sz="800" dirty="0" smtClean="0"/>
                        <a:t>,</a:t>
                      </a:r>
                      <a:r>
                        <a:rPr lang="ru-RU" sz="800" baseline="0" dirty="0" smtClean="0"/>
                        <a:t> кВт</a:t>
                      </a:r>
                      <a:endParaRPr lang="ru-RU" sz="800" dirty="0"/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Администрация МО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8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950</a:t>
                      </a:r>
                      <a:endParaRPr lang="ru-RU" sz="800" dirty="0"/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Водоканал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18</a:t>
                      </a:r>
                      <a:endParaRPr lang="ru-RU" sz="800" dirty="0"/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«АТЭК»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1049,8</a:t>
                      </a:r>
                      <a:endParaRPr lang="ru-RU" sz="800" dirty="0"/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4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«НЭСК»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30</a:t>
                      </a:r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5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ОАО</a:t>
                      </a:r>
                      <a:r>
                        <a:rPr lang="ru-RU" sz="800" baseline="0" dirty="0" smtClean="0"/>
                        <a:t> «Кубаньэнерго»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360</a:t>
                      </a:r>
                    </a:p>
                  </a:txBody>
                  <a:tcPr/>
                </a:tc>
              </a:tr>
              <a:tr h="222166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Итого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2407,8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23" name="TextBox 2422"/>
          <p:cNvSpPr txBox="1"/>
          <p:nvPr/>
        </p:nvSpPr>
        <p:spPr>
          <a:xfrm>
            <a:off x="-21697" y="4696344"/>
            <a:ext cx="2514326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u="none" dirty="0"/>
              <a:t>Резервные </a:t>
            </a:r>
            <a:r>
              <a:rPr lang="ru-RU" u="none" dirty="0" smtClean="0"/>
              <a:t>передвижные</a:t>
            </a:r>
          </a:p>
          <a:p>
            <a:r>
              <a:rPr lang="ru-RU" u="none" dirty="0" smtClean="0"/>
              <a:t>источники </a:t>
            </a:r>
            <a:r>
              <a:rPr lang="ru-RU" u="none" dirty="0"/>
              <a:t>питания</a:t>
            </a:r>
          </a:p>
        </p:txBody>
      </p:sp>
    </p:spTree>
    <p:extLst>
      <p:ext uri="{BB962C8B-B14F-4D97-AF65-F5344CB8AC3E}">
        <p14:creationId xmlns:p14="http://schemas.microsoft.com/office/powerpoint/2010/main" val="3072239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1847" t="10101" r="50591" b="19519"/>
          <a:stretch/>
        </p:blipFill>
        <p:spPr>
          <a:xfrm>
            <a:off x="0" y="762846"/>
            <a:ext cx="9154286" cy="6095154"/>
          </a:xfrm>
          <a:prstGeom prst="rect">
            <a:avLst/>
          </a:prstGeom>
        </p:spPr>
      </p:pic>
      <p:sp>
        <p:nvSpPr>
          <p:cNvPr id="5" name="Text Box 335"/>
          <p:cNvSpPr txBox="1">
            <a:spLocks noChangeArrowheads="1"/>
          </p:cNvSpPr>
          <p:nvPr/>
        </p:nvSpPr>
        <p:spPr bwMode="auto">
          <a:xfrm>
            <a:off x="8507640" y="39815"/>
            <a:ext cx="611188" cy="21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r" defTabSz="913837">
              <a:spcBef>
                <a:spcPct val="50000"/>
              </a:spcBef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п. 3.1.1.</a:t>
            </a:r>
          </a:p>
        </p:txBody>
      </p:sp>
      <p:grpSp>
        <p:nvGrpSpPr>
          <p:cNvPr id="79" name="Group 149"/>
          <p:cNvGrpSpPr>
            <a:grpSpLocks/>
          </p:cNvGrpSpPr>
          <p:nvPr/>
        </p:nvGrpSpPr>
        <p:grpSpPr bwMode="auto">
          <a:xfrm>
            <a:off x="3544413" y="4018987"/>
            <a:ext cx="281686" cy="239581"/>
            <a:chOff x="2018" y="2750"/>
            <a:chExt cx="361" cy="309"/>
          </a:xfrm>
        </p:grpSpPr>
        <p:sp>
          <p:nvSpPr>
            <p:cNvPr id="11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702" name="AutoShape 108"/>
          <p:cNvSpPr>
            <a:spLocks noChangeArrowheads="1"/>
          </p:cNvSpPr>
          <p:nvPr/>
        </p:nvSpPr>
        <p:spPr bwMode="auto">
          <a:xfrm>
            <a:off x="3534093" y="5431482"/>
            <a:ext cx="1365929" cy="278946"/>
          </a:xfrm>
          <a:prstGeom prst="wedgeRectCallout">
            <a:avLst>
              <a:gd name="adj1" fmla="val -15904"/>
              <a:gd name="adj2" fmla="val -504094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Больница </a:t>
            </a:r>
            <a:r>
              <a:rPr lang="ru-RU" b="1" u="sng" dirty="0" smtClean="0"/>
              <a:t>Моряков</a:t>
            </a:r>
            <a:endParaRPr lang="ru-RU" i="1" dirty="0"/>
          </a:p>
        </p:txBody>
      </p:sp>
      <p:sp>
        <p:nvSpPr>
          <p:cNvPr id="662" name="Прямоугольник 661"/>
          <p:cNvSpPr/>
          <p:nvPr/>
        </p:nvSpPr>
        <p:spPr>
          <a:xfrm>
            <a:off x="4305654" y="3921344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5" name="AutoShape 108"/>
          <p:cNvSpPr>
            <a:spLocks noChangeArrowheads="1"/>
          </p:cNvSpPr>
          <p:nvPr/>
        </p:nvSpPr>
        <p:spPr bwMode="auto">
          <a:xfrm>
            <a:off x="4568624" y="4284904"/>
            <a:ext cx="1326596" cy="278946"/>
          </a:xfrm>
          <a:prstGeom prst="wedgeRectCallout">
            <a:avLst>
              <a:gd name="adj1" fmla="val -45573"/>
              <a:gd name="adj2" fmla="val -115694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Администрация </a:t>
            </a:r>
            <a:r>
              <a:rPr lang="ru-RU" b="1" u="sng" dirty="0" smtClean="0"/>
              <a:t>ВР</a:t>
            </a:r>
            <a:endParaRPr lang="ru-RU" i="1" dirty="0"/>
          </a:p>
        </p:txBody>
      </p:sp>
      <p:grpSp>
        <p:nvGrpSpPr>
          <p:cNvPr id="712" name="Группа 711"/>
          <p:cNvGrpSpPr>
            <a:grpSpLocks/>
          </p:cNvGrpSpPr>
          <p:nvPr/>
        </p:nvGrpSpPr>
        <p:grpSpPr bwMode="auto">
          <a:xfrm>
            <a:off x="7321777" y="4404508"/>
            <a:ext cx="581706" cy="291194"/>
            <a:chOff x="3857623" y="5286406"/>
            <a:chExt cx="582840" cy="291195"/>
          </a:xfrm>
        </p:grpSpPr>
        <p:grpSp>
          <p:nvGrpSpPr>
            <p:cNvPr id="713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15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/>
                  <a:t>№</a:t>
                </a:r>
                <a:r>
                  <a:rPr lang="en-US" sz="800" b="1" u="sng"/>
                  <a:t>3</a:t>
                </a:r>
                <a:endParaRPr lang="ru-RU" sz="800" b="1" u="sng"/>
              </a:p>
              <a:p>
                <a:pPr algn="ctr" defTabSz="1276650"/>
                <a:r>
                  <a:rPr lang="ru-RU" sz="800" b="1"/>
                  <a:t> 1</a:t>
                </a:r>
                <a:r>
                  <a:rPr lang="en-US" sz="800" b="1"/>
                  <a:t>2</a:t>
                </a:r>
                <a:r>
                  <a:rPr lang="ru-RU" sz="800" b="1"/>
                  <a:t>5</a:t>
                </a:r>
                <a:endParaRPr lang="ru-RU" sz="2500" b="1"/>
              </a:p>
            </p:txBody>
          </p:sp>
          <p:grpSp>
            <p:nvGrpSpPr>
              <p:cNvPr id="716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17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1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19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20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2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2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14" name="Rectangle 54"/>
            <p:cNvSpPr>
              <a:spLocks noChangeArrowheads="1"/>
            </p:cNvSpPr>
            <p:nvPr/>
          </p:nvSpPr>
          <p:spPr bwMode="auto">
            <a:xfrm>
              <a:off x="3862875" y="5404316"/>
              <a:ext cx="273523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ПТС</a:t>
              </a:r>
              <a:endParaRPr lang="ru-RU" sz="2500" b="1" dirty="0"/>
            </a:p>
          </p:txBody>
        </p:sp>
      </p:grpSp>
      <p:graphicFrame>
        <p:nvGraphicFramePr>
          <p:cNvPr id="7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141008"/>
              </p:ext>
            </p:extLst>
          </p:nvPr>
        </p:nvGraphicFramePr>
        <p:xfrm>
          <a:off x="5037839" y="4714268"/>
          <a:ext cx="238223" cy="336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3" name="Clip" r:id="rId5" imgW="527995" imgH="703385" progId="">
                  <p:embed/>
                </p:oleObj>
              </mc:Choice>
              <mc:Fallback>
                <p:oleObj name="Clip" r:id="rId5" imgW="527995" imgH="70338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7839" y="4714268"/>
                        <a:ext cx="238223" cy="3363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6" name="Прямоугольник 1155"/>
          <p:cNvSpPr/>
          <p:nvPr/>
        </p:nvSpPr>
        <p:spPr>
          <a:xfrm>
            <a:off x="3813193" y="4318010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57" name="AutoShape 108"/>
          <p:cNvSpPr>
            <a:spLocks noChangeArrowheads="1"/>
          </p:cNvSpPr>
          <p:nvPr/>
        </p:nvSpPr>
        <p:spPr bwMode="auto">
          <a:xfrm>
            <a:off x="1210198" y="3396323"/>
            <a:ext cx="992856" cy="278946"/>
          </a:xfrm>
          <a:prstGeom prst="wedgeRectCallout">
            <a:avLst>
              <a:gd name="adj1" fmla="val 91312"/>
              <a:gd name="adj2" fmla="val 17316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Почта</a:t>
            </a:r>
            <a:endParaRPr lang="ru-RU" i="1" dirty="0"/>
          </a:p>
        </p:txBody>
      </p:sp>
      <p:grpSp>
        <p:nvGrpSpPr>
          <p:cNvPr id="1158" name="Group 47"/>
          <p:cNvGrpSpPr>
            <a:grpSpLocks/>
          </p:cNvGrpSpPr>
          <p:nvPr/>
        </p:nvGrpSpPr>
        <p:grpSpPr bwMode="auto">
          <a:xfrm>
            <a:off x="7136466" y="4302769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1159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60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1161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2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3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4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5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1166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167" name="AutoShape 204"/>
          <p:cNvSpPr>
            <a:spLocks noChangeArrowheads="1"/>
          </p:cNvSpPr>
          <p:nvPr/>
        </p:nvSpPr>
        <p:spPr bwMode="auto">
          <a:xfrm>
            <a:off x="7753431" y="3569387"/>
            <a:ext cx="942294" cy="491635"/>
          </a:xfrm>
          <a:prstGeom prst="wedgeRectCallout">
            <a:avLst>
              <a:gd name="adj1" fmla="val -96342"/>
              <a:gd name="adj2" fmla="val 133821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АЗС «</a:t>
            </a:r>
            <a:r>
              <a:rPr lang="ru-RU" b="1" u="sng" dirty="0" smtClean="0"/>
              <a:t>ЛУКОЙЛ»</a:t>
            </a:r>
            <a:endParaRPr lang="ru-RU" i="1" dirty="0"/>
          </a:p>
        </p:txBody>
      </p:sp>
      <p:grpSp>
        <p:nvGrpSpPr>
          <p:cNvPr id="1168" name="Group 253"/>
          <p:cNvGrpSpPr>
            <a:grpSpLocks/>
          </p:cNvGrpSpPr>
          <p:nvPr/>
        </p:nvGrpSpPr>
        <p:grpSpPr bwMode="auto">
          <a:xfrm>
            <a:off x="5729327" y="3434840"/>
            <a:ext cx="213179" cy="240429"/>
            <a:chOff x="476" y="3248"/>
            <a:chExt cx="408" cy="411"/>
          </a:xfrm>
        </p:grpSpPr>
        <p:sp>
          <p:nvSpPr>
            <p:cNvPr id="1169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0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1" name="Group 253"/>
          <p:cNvGrpSpPr>
            <a:grpSpLocks/>
          </p:cNvGrpSpPr>
          <p:nvPr/>
        </p:nvGrpSpPr>
        <p:grpSpPr bwMode="auto">
          <a:xfrm>
            <a:off x="3102016" y="4669405"/>
            <a:ext cx="213179" cy="240429"/>
            <a:chOff x="476" y="3248"/>
            <a:chExt cx="408" cy="411"/>
          </a:xfrm>
        </p:grpSpPr>
        <p:sp>
          <p:nvSpPr>
            <p:cNvPr id="1172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3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7" name="Group 253"/>
          <p:cNvGrpSpPr>
            <a:grpSpLocks/>
          </p:cNvGrpSpPr>
          <p:nvPr/>
        </p:nvGrpSpPr>
        <p:grpSpPr bwMode="auto">
          <a:xfrm>
            <a:off x="4319792" y="4194602"/>
            <a:ext cx="213179" cy="240429"/>
            <a:chOff x="476" y="3248"/>
            <a:chExt cx="408" cy="411"/>
          </a:xfrm>
        </p:grpSpPr>
        <p:sp>
          <p:nvSpPr>
            <p:cNvPr id="1178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9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1180" name="Прямоугольник 1179"/>
          <p:cNvSpPr/>
          <p:nvPr/>
        </p:nvSpPr>
        <p:spPr>
          <a:xfrm>
            <a:off x="2594687" y="3493671"/>
            <a:ext cx="279981" cy="134302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182" name="AutoShape 163"/>
          <p:cNvSpPr>
            <a:spLocks noChangeArrowheads="1"/>
          </p:cNvSpPr>
          <p:nvPr/>
        </p:nvSpPr>
        <p:spPr bwMode="auto">
          <a:xfrm>
            <a:off x="1641478" y="4057805"/>
            <a:ext cx="1504764" cy="422011"/>
          </a:xfrm>
          <a:prstGeom prst="wedgeRectCallout">
            <a:avLst>
              <a:gd name="adj1" fmla="val 102783"/>
              <a:gd name="adj2" fmla="val 2178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Линейный отдел  </a:t>
            </a:r>
            <a:r>
              <a:rPr lang="ru-RU" b="1" u="sng" dirty="0" smtClean="0"/>
              <a:t>полиции</a:t>
            </a:r>
            <a:endParaRPr lang="ru-RU" i="1" dirty="0"/>
          </a:p>
        </p:txBody>
      </p:sp>
      <p:grpSp>
        <p:nvGrpSpPr>
          <p:cNvPr id="1183" name="Группа 1182"/>
          <p:cNvGrpSpPr>
            <a:grpSpLocks/>
          </p:cNvGrpSpPr>
          <p:nvPr/>
        </p:nvGrpSpPr>
        <p:grpSpPr bwMode="auto">
          <a:xfrm>
            <a:off x="5288324" y="3627973"/>
            <a:ext cx="231429" cy="192768"/>
            <a:chOff x="3643306" y="357961"/>
            <a:chExt cx="324000" cy="324000"/>
          </a:xfrm>
        </p:grpSpPr>
        <p:cxnSp>
          <p:nvCxnSpPr>
            <p:cNvPr id="1184" name="Прямая соединительная линия 1183"/>
            <p:cNvCxnSpPr/>
            <p:nvPr/>
          </p:nvCxnSpPr>
          <p:spPr>
            <a:xfrm rot="5400000">
              <a:off x="3641329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5" name="Прямая соединительная линия 1184"/>
            <p:cNvCxnSpPr/>
            <p:nvPr/>
          </p:nvCxnSpPr>
          <p:spPr>
            <a:xfrm>
              <a:off x="3643306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6" name="Group 149"/>
          <p:cNvGrpSpPr>
            <a:grpSpLocks/>
          </p:cNvGrpSpPr>
          <p:nvPr/>
        </p:nvGrpSpPr>
        <p:grpSpPr bwMode="auto">
          <a:xfrm>
            <a:off x="6537065" y="3708262"/>
            <a:ext cx="281686" cy="239581"/>
            <a:chOff x="2018" y="2750"/>
            <a:chExt cx="361" cy="309"/>
          </a:xfrm>
        </p:grpSpPr>
        <p:sp>
          <p:nvSpPr>
            <p:cNvPr id="126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346" name="Group 149"/>
          <p:cNvGrpSpPr>
            <a:grpSpLocks/>
          </p:cNvGrpSpPr>
          <p:nvPr/>
        </p:nvGrpSpPr>
        <p:grpSpPr bwMode="auto">
          <a:xfrm>
            <a:off x="6980191" y="4049755"/>
            <a:ext cx="281686" cy="239581"/>
            <a:chOff x="2018" y="2750"/>
            <a:chExt cx="361" cy="309"/>
          </a:xfrm>
        </p:grpSpPr>
        <p:sp>
          <p:nvSpPr>
            <p:cNvPr id="134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06" name="Group 149"/>
          <p:cNvGrpSpPr>
            <a:grpSpLocks/>
          </p:cNvGrpSpPr>
          <p:nvPr/>
        </p:nvGrpSpPr>
        <p:grpSpPr bwMode="auto">
          <a:xfrm>
            <a:off x="1899394" y="3152373"/>
            <a:ext cx="281686" cy="239581"/>
            <a:chOff x="2018" y="2750"/>
            <a:chExt cx="361" cy="309"/>
          </a:xfrm>
        </p:grpSpPr>
        <p:sp>
          <p:nvSpPr>
            <p:cNvPr id="150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86" name="Группа 1585"/>
          <p:cNvGrpSpPr>
            <a:grpSpLocks/>
          </p:cNvGrpSpPr>
          <p:nvPr/>
        </p:nvGrpSpPr>
        <p:grpSpPr bwMode="auto">
          <a:xfrm>
            <a:off x="4088971" y="3533380"/>
            <a:ext cx="581706" cy="291194"/>
            <a:chOff x="3857623" y="5286406"/>
            <a:chExt cx="582840" cy="291195"/>
          </a:xfrm>
        </p:grpSpPr>
        <p:grpSp>
          <p:nvGrpSpPr>
            <p:cNvPr id="1587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1589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1</a:t>
                </a:r>
                <a:r>
                  <a:rPr lang="en-US" sz="800" b="1" dirty="0"/>
                  <a:t>2</a:t>
                </a:r>
                <a:r>
                  <a:rPr lang="ru-RU" sz="800" b="1" dirty="0"/>
                  <a:t>5</a:t>
                </a:r>
                <a:endParaRPr lang="ru-RU" sz="2500" b="1" dirty="0"/>
              </a:p>
            </p:txBody>
          </p:sp>
          <p:grpSp>
            <p:nvGrpSpPr>
              <p:cNvPr id="1590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1591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159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93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1594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159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159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1588" name="Rectangle 54"/>
            <p:cNvSpPr>
              <a:spLocks noChangeArrowheads="1"/>
            </p:cNvSpPr>
            <p:nvPr/>
          </p:nvSpPr>
          <p:spPr bwMode="auto">
            <a:xfrm>
              <a:off x="3892588" y="5404316"/>
              <a:ext cx="214098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БМ</a:t>
              </a:r>
              <a:endParaRPr lang="ru-RU" sz="2500" b="1" dirty="0"/>
            </a:p>
          </p:txBody>
        </p:sp>
      </p:grpSp>
      <p:grpSp>
        <p:nvGrpSpPr>
          <p:cNvPr id="1610" name="Group 149"/>
          <p:cNvGrpSpPr>
            <a:grpSpLocks/>
          </p:cNvGrpSpPr>
          <p:nvPr/>
        </p:nvGrpSpPr>
        <p:grpSpPr bwMode="auto">
          <a:xfrm>
            <a:off x="2548770" y="2935087"/>
            <a:ext cx="281686" cy="239581"/>
            <a:chOff x="2018" y="2750"/>
            <a:chExt cx="361" cy="309"/>
          </a:xfrm>
        </p:grpSpPr>
        <p:sp>
          <p:nvSpPr>
            <p:cNvPr id="1611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2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3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4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5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6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7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8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9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0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1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2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3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4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5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6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7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8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9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0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1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2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3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4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5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6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7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8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9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0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1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2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3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4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5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6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7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8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9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0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1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2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3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4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5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6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7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8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9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0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1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2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3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4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5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6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7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8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9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0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1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2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3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4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5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6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7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8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9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0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1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2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3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4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5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6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7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8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9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736" name="Group 431"/>
          <p:cNvGrpSpPr>
            <a:grpSpLocks noChangeAspect="1"/>
          </p:cNvGrpSpPr>
          <p:nvPr/>
        </p:nvGrpSpPr>
        <p:grpSpPr bwMode="auto">
          <a:xfrm>
            <a:off x="6149565" y="3838648"/>
            <a:ext cx="372299" cy="241885"/>
            <a:chOff x="4262" y="3704"/>
            <a:chExt cx="182" cy="97"/>
          </a:xfrm>
        </p:grpSpPr>
        <p:sp>
          <p:nvSpPr>
            <p:cNvPr id="1737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738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1838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39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39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1827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1832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1836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7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833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1834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5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28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1829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0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1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0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1818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1823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824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1825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26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19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1820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1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2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1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1742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1813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4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5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6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7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43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1748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1809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0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1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2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49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1805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6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7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8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0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1801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2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3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4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1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1797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8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9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0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2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1793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4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5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6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3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1789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0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1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2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4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1785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6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7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8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5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1781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2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3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4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6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1777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8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9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0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7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1773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4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5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6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8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1769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0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1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2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9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1765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6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7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8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60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1761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2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3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4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744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1745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6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7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840" name="AutoShape 108"/>
          <p:cNvSpPr>
            <a:spLocks noChangeArrowheads="1"/>
          </p:cNvSpPr>
          <p:nvPr/>
        </p:nvSpPr>
        <p:spPr bwMode="auto">
          <a:xfrm>
            <a:off x="5203227" y="5335999"/>
            <a:ext cx="1223509" cy="364318"/>
          </a:xfrm>
          <a:prstGeom prst="wedgeRectCallout">
            <a:avLst>
              <a:gd name="adj1" fmla="val -51271"/>
              <a:gd name="adj2" fmla="val -188105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Морской торговый порт</a:t>
            </a:r>
          </a:p>
        </p:txBody>
      </p:sp>
      <p:sp>
        <p:nvSpPr>
          <p:cNvPr id="1841" name="AutoShape 108"/>
          <p:cNvSpPr>
            <a:spLocks noChangeArrowheads="1"/>
          </p:cNvSpPr>
          <p:nvPr/>
        </p:nvSpPr>
        <p:spPr bwMode="auto">
          <a:xfrm>
            <a:off x="3149624" y="2435633"/>
            <a:ext cx="1223509" cy="278946"/>
          </a:xfrm>
          <a:prstGeom prst="wedgeRectCallout">
            <a:avLst>
              <a:gd name="adj1" fmla="val -72906"/>
              <a:gd name="adj2" fmla="val 17194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</a:t>
            </a:r>
            <a:r>
              <a:rPr lang="ru-RU" b="1" u="sng" dirty="0" smtClean="0"/>
              <a:t>17</a:t>
            </a:r>
            <a:endParaRPr lang="ru-RU" i="1" dirty="0"/>
          </a:p>
        </p:txBody>
      </p:sp>
      <p:sp>
        <p:nvSpPr>
          <p:cNvPr id="1844" name="AutoShape 108"/>
          <p:cNvSpPr>
            <a:spLocks noChangeArrowheads="1"/>
          </p:cNvSpPr>
          <p:nvPr/>
        </p:nvSpPr>
        <p:spPr bwMode="auto">
          <a:xfrm>
            <a:off x="87458" y="3844025"/>
            <a:ext cx="1401255" cy="278946"/>
          </a:xfrm>
          <a:prstGeom prst="wedgeRectCallout">
            <a:avLst>
              <a:gd name="adj1" fmla="val 158237"/>
              <a:gd name="adj2" fmla="val -16144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Ж/Д больница</a:t>
            </a:r>
            <a:endParaRPr lang="ru-RU" i="1" dirty="0"/>
          </a:p>
        </p:txBody>
      </p:sp>
      <p:sp>
        <p:nvSpPr>
          <p:cNvPr id="1845" name="AutoShape 108"/>
          <p:cNvSpPr>
            <a:spLocks noChangeArrowheads="1"/>
          </p:cNvSpPr>
          <p:nvPr/>
        </p:nvSpPr>
        <p:spPr bwMode="auto">
          <a:xfrm>
            <a:off x="2227316" y="3125170"/>
            <a:ext cx="1223509" cy="278946"/>
          </a:xfrm>
          <a:prstGeom prst="wedgeRectCallout">
            <a:avLst>
              <a:gd name="adj1" fmla="val 60588"/>
              <a:gd name="adj2" fmla="val 24808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20</a:t>
            </a:r>
            <a:endParaRPr lang="ru-RU" i="1" dirty="0"/>
          </a:p>
        </p:txBody>
      </p:sp>
      <p:sp>
        <p:nvSpPr>
          <p:cNvPr id="1846" name="AutoShape 108"/>
          <p:cNvSpPr>
            <a:spLocks noChangeArrowheads="1"/>
          </p:cNvSpPr>
          <p:nvPr/>
        </p:nvSpPr>
        <p:spPr bwMode="auto">
          <a:xfrm>
            <a:off x="3487213" y="3349027"/>
            <a:ext cx="1223509" cy="278946"/>
          </a:xfrm>
          <a:prstGeom prst="wedgeRectCallout">
            <a:avLst>
              <a:gd name="adj1" fmla="val -8781"/>
              <a:gd name="adj2" fmla="val 14653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</a:t>
            </a:r>
            <a:r>
              <a:rPr lang="ru-RU" b="1" u="sng" dirty="0" smtClean="0"/>
              <a:t>32</a:t>
            </a:r>
            <a:endParaRPr lang="ru-RU" i="1" dirty="0"/>
          </a:p>
        </p:txBody>
      </p:sp>
      <p:sp>
        <p:nvSpPr>
          <p:cNvPr id="1847" name="AutoShape 108"/>
          <p:cNvSpPr>
            <a:spLocks noChangeArrowheads="1"/>
          </p:cNvSpPr>
          <p:nvPr/>
        </p:nvSpPr>
        <p:spPr bwMode="auto">
          <a:xfrm>
            <a:off x="5072608" y="2426057"/>
            <a:ext cx="1263106" cy="278946"/>
          </a:xfrm>
          <a:prstGeom prst="wedgeRectCallout">
            <a:avLst>
              <a:gd name="adj1" fmla="val -40477"/>
              <a:gd name="adj2" fmla="val 213658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МУП </a:t>
            </a:r>
            <a:r>
              <a:rPr lang="ru-RU" b="1" u="sng" dirty="0" smtClean="0"/>
              <a:t>Водоканал</a:t>
            </a:r>
            <a:endParaRPr lang="ru-RU" i="1" dirty="0"/>
          </a:p>
        </p:txBody>
      </p:sp>
      <p:sp>
        <p:nvSpPr>
          <p:cNvPr id="1850" name="AutoShape 108"/>
          <p:cNvSpPr>
            <a:spLocks noChangeArrowheads="1"/>
          </p:cNvSpPr>
          <p:nvPr/>
        </p:nvSpPr>
        <p:spPr bwMode="auto">
          <a:xfrm>
            <a:off x="417968" y="4680429"/>
            <a:ext cx="1223509" cy="278946"/>
          </a:xfrm>
          <a:prstGeom prst="wedgeRectCallout">
            <a:avLst>
              <a:gd name="adj1" fmla="val 173728"/>
              <a:gd name="adj2" fmla="val 1561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№1</a:t>
            </a:r>
          </a:p>
        </p:txBody>
      </p:sp>
      <p:sp>
        <p:nvSpPr>
          <p:cNvPr id="1851" name="AutoShape 108"/>
          <p:cNvSpPr>
            <a:spLocks noChangeArrowheads="1"/>
          </p:cNvSpPr>
          <p:nvPr/>
        </p:nvSpPr>
        <p:spPr bwMode="auto">
          <a:xfrm>
            <a:off x="6677518" y="2962459"/>
            <a:ext cx="1223509" cy="278946"/>
          </a:xfrm>
          <a:prstGeom prst="wedgeRectCallout">
            <a:avLst>
              <a:gd name="adj1" fmla="val -108407"/>
              <a:gd name="adj2" fmla="val 161428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1853" name="AutoShape 108"/>
          <p:cNvSpPr>
            <a:spLocks noChangeArrowheads="1"/>
          </p:cNvSpPr>
          <p:nvPr/>
        </p:nvSpPr>
        <p:spPr bwMode="auto">
          <a:xfrm>
            <a:off x="7436032" y="6120947"/>
            <a:ext cx="1223509" cy="278946"/>
          </a:xfrm>
          <a:prstGeom prst="wedgeRectCallout">
            <a:avLst>
              <a:gd name="adj1" fmla="val 62109"/>
              <a:gd name="adj2" fmla="val -118490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Терминал </a:t>
            </a:r>
            <a:r>
              <a:rPr lang="ru-RU" b="1" u="sng" dirty="0" smtClean="0"/>
              <a:t>ЧТН</a:t>
            </a:r>
            <a:endParaRPr lang="ru-RU" i="1" dirty="0"/>
          </a:p>
        </p:txBody>
      </p:sp>
      <p:grpSp>
        <p:nvGrpSpPr>
          <p:cNvPr id="1855" name="Group 149"/>
          <p:cNvGrpSpPr>
            <a:grpSpLocks/>
          </p:cNvGrpSpPr>
          <p:nvPr/>
        </p:nvGrpSpPr>
        <p:grpSpPr bwMode="auto">
          <a:xfrm>
            <a:off x="8191081" y="4603216"/>
            <a:ext cx="281686" cy="239581"/>
            <a:chOff x="2018" y="2750"/>
            <a:chExt cx="361" cy="309"/>
          </a:xfrm>
        </p:grpSpPr>
        <p:sp>
          <p:nvSpPr>
            <p:cNvPr id="1856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7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8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9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0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1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2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3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4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5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6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7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8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9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0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1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2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3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4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5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35" name="AutoShape 108"/>
          <p:cNvSpPr>
            <a:spLocks noChangeArrowheads="1"/>
          </p:cNvSpPr>
          <p:nvPr/>
        </p:nvSpPr>
        <p:spPr bwMode="auto">
          <a:xfrm>
            <a:off x="2534725" y="2067757"/>
            <a:ext cx="914531" cy="278946"/>
          </a:xfrm>
          <a:prstGeom prst="wedgeRectCallout">
            <a:avLst>
              <a:gd name="adj1" fmla="val -85339"/>
              <a:gd name="adj2" fmla="val 30872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</a:t>
            </a:r>
            <a:r>
              <a:rPr lang="ru-RU" b="1" u="sng" dirty="0" smtClean="0"/>
              <a:t>18</a:t>
            </a:r>
            <a:endParaRPr lang="ru-RU" i="1" dirty="0"/>
          </a:p>
        </p:txBody>
      </p:sp>
      <p:grpSp>
        <p:nvGrpSpPr>
          <p:cNvPr id="1936" name="Group 149"/>
          <p:cNvGrpSpPr>
            <a:grpSpLocks/>
          </p:cNvGrpSpPr>
          <p:nvPr/>
        </p:nvGrpSpPr>
        <p:grpSpPr bwMode="auto">
          <a:xfrm>
            <a:off x="3924652" y="3921344"/>
            <a:ext cx="281686" cy="239581"/>
            <a:chOff x="2018" y="2750"/>
            <a:chExt cx="361" cy="309"/>
          </a:xfrm>
        </p:grpSpPr>
        <p:sp>
          <p:nvSpPr>
            <p:cNvPr id="193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016" name="Group 149"/>
          <p:cNvGrpSpPr>
            <a:grpSpLocks/>
          </p:cNvGrpSpPr>
          <p:nvPr/>
        </p:nvGrpSpPr>
        <p:grpSpPr bwMode="auto">
          <a:xfrm>
            <a:off x="2935824" y="3533398"/>
            <a:ext cx="281686" cy="239581"/>
            <a:chOff x="2018" y="2750"/>
            <a:chExt cx="361" cy="309"/>
          </a:xfrm>
        </p:grpSpPr>
        <p:sp>
          <p:nvSpPr>
            <p:cNvPr id="201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097" name="AutoShape 108"/>
          <p:cNvSpPr>
            <a:spLocks noChangeArrowheads="1"/>
          </p:cNvSpPr>
          <p:nvPr/>
        </p:nvSpPr>
        <p:spPr bwMode="auto">
          <a:xfrm>
            <a:off x="3972249" y="4905186"/>
            <a:ext cx="1064454" cy="278946"/>
          </a:xfrm>
          <a:prstGeom prst="wedgeRectCallout">
            <a:avLst>
              <a:gd name="adj1" fmla="val -11032"/>
              <a:gd name="adj2" fmla="val -19014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2098" name="AutoShape 108"/>
          <p:cNvSpPr>
            <a:spLocks noChangeArrowheads="1"/>
          </p:cNvSpPr>
          <p:nvPr/>
        </p:nvSpPr>
        <p:spPr bwMode="auto">
          <a:xfrm>
            <a:off x="3973548" y="2756501"/>
            <a:ext cx="1223509" cy="278946"/>
          </a:xfrm>
          <a:prstGeom prst="wedgeRectCallout">
            <a:avLst>
              <a:gd name="adj1" fmla="val -19209"/>
              <a:gd name="adj2" fmla="val 103779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Котельная №2</a:t>
            </a:r>
          </a:p>
        </p:txBody>
      </p:sp>
      <p:sp>
        <p:nvSpPr>
          <p:cNvPr id="2103" name="AutoShape 108"/>
          <p:cNvSpPr>
            <a:spLocks noChangeArrowheads="1"/>
          </p:cNvSpPr>
          <p:nvPr/>
        </p:nvSpPr>
        <p:spPr bwMode="auto">
          <a:xfrm>
            <a:off x="6368372" y="5038136"/>
            <a:ext cx="1289386" cy="278946"/>
          </a:xfrm>
          <a:prstGeom prst="wedgeRectCallout">
            <a:avLst>
              <a:gd name="adj1" fmla="val 28668"/>
              <a:gd name="adj2" fmla="val -15644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Стационар №</a:t>
            </a:r>
            <a:r>
              <a:rPr lang="ru-RU" b="1" u="sng" dirty="0" smtClean="0"/>
              <a:t>23</a:t>
            </a:r>
            <a:endParaRPr lang="ru-RU" i="1" dirty="0"/>
          </a:p>
        </p:txBody>
      </p:sp>
      <p:sp>
        <p:nvSpPr>
          <p:cNvPr id="2104" name="AutoShape 108"/>
          <p:cNvSpPr>
            <a:spLocks noChangeArrowheads="1"/>
          </p:cNvSpPr>
          <p:nvPr/>
        </p:nvSpPr>
        <p:spPr bwMode="auto">
          <a:xfrm>
            <a:off x="1772525" y="4563851"/>
            <a:ext cx="1293785" cy="278946"/>
          </a:xfrm>
          <a:prstGeom prst="wedgeRectCallout">
            <a:avLst>
              <a:gd name="adj1" fmla="val 93024"/>
              <a:gd name="adj2" fmla="val -25295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Ж/Д вокзал</a:t>
            </a:r>
          </a:p>
        </p:txBody>
      </p:sp>
      <p:sp>
        <p:nvSpPr>
          <p:cNvPr id="2105" name="AutoShape 108"/>
          <p:cNvSpPr>
            <a:spLocks noChangeArrowheads="1"/>
          </p:cNvSpPr>
          <p:nvPr/>
        </p:nvSpPr>
        <p:spPr bwMode="auto">
          <a:xfrm>
            <a:off x="5414601" y="2726314"/>
            <a:ext cx="1122464" cy="404935"/>
          </a:xfrm>
          <a:prstGeom prst="wedgeRectCallout">
            <a:avLst>
              <a:gd name="adj1" fmla="val 17062"/>
              <a:gd name="adj2" fmla="val 223200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err="1"/>
              <a:t>Цемзавод</a:t>
            </a:r>
            <a:r>
              <a:rPr lang="ru-RU" b="1" u="sng" dirty="0"/>
              <a:t> </a:t>
            </a:r>
            <a:r>
              <a:rPr lang="ru-RU" b="1" u="sng" dirty="0" smtClean="0"/>
              <a:t>Пролетарий</a:t>
            </a:r>
            <a:endParaRPr lang="ru-RU" i="1" dirty="0"/>
          </a:p>
        </p:txBody>
      </p:sp>
      <p:sp>
        <p:nvSpPr>
          <p:cNvPr id="2106" name="AutoShape 108"/>
          <p:cNvSpPr>
            <a:spLocks noChangeArrowheads="1"/>
          </p:cNvSpPr>
          <p:nvPr/>
        </p:nvSpPr>
        <p:spPr bwMode="auto">
          <a:xfrm>
            <a:off x="5934231" y="4348251"/>
            <a:ext cx="1223509" cy="278946"/>
          </a:xfrm>
          <a:prstGeom prst="wedgeRectCallout">
            <a:avLst>
              <a:gd name="adj1" fmla="val 34547"/>
              <a:gd name="adj2" fmla="val -10493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№16 </a:t>
            </a:r>
            <a:endParaRPr lang="ru-RU" i="1" dirty="0"/>
          </a:p>
        </p:txBody>
      </p:sp>
      <p:sp>
        <p:nvSpPr>
          <p:cNvPr id="2107" name="AutoShape 108"/>
          <p:cNvSpPr>
            <a:spLocks noChangeArrowheads="1"/>
          </p:cNvSpPr>
          <p:nvPr/>
        </p:nvSpPr>
        <p:spPr bwMode="auto">
          <a:xfrm>
            <a:off x="1669313" y="3648006"/>
            <a:ext cx="937131" cy="278946"/>
          </a:xfrm>
          <a:prstGeom prst="wedgeRectCallout">
            <a:avLst>
              <a:gd name="adj1" fmla="val 87740"/>
              <a:gd name="adj2" fmla="val -4261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</a:t>
            </a:r>
            <a:r>
              <a:rPr lang="ru-RU" b="1" u="sng" dirty="0" smtClean="0"/>
              <a:t>18</a:t>
            </a:r>
            <a:endParaRPr lang="ru-RU" i="1" dirty="0"/>
          </a:p>
        </p:txBody>
      </p:sp>
      <p:sp>
        <p:nvSpPr>
          <p:cNvPr id="2108" name="AutoShape 108"/>
          <p:cNvSpPr>
            <a:spLocks noChangeArrowheads="1"/>
          </p:cNvSpPr>
          <p:nvPr/>
        </p:nvSpPr>
        <p:spPr bwMode="auto">
          <a:xfrm>
            <a:off x="4710720" y="3845778"/>
            <a:ext cx="1223511" cy="278946"/>
          </a:xfrm>
          <a:prstGeom prst="wedgeRectCallout">
            <a:avLst>
              <a:gd name="adj1" fmla="val 3736"/>
              <a:gd name="adj2" fmla="val -63678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Поликлиника №</a:t>
            </a:r>
            <a:r>
              <a:rPr lang="ru-RU" b="1" u="sng" dirty="0" smtClean="0"/>
              <a:t>3</a:t>
            </a:r>
            <a:endParaRPr lang="ru-RU" i="1" dirty="0"/>
          </a:p>
        </p:txBody>
      </p:sp>
      <p:grpSp>
        <p:nvGrpSpPr>
          <p:cNvPr id="2109" name="Group 431"/>
          <p:cNvGrpSpPr>
            <a:grpSpLocks noChangeAspect="1"/>
          </p:cNvGrpSpPr>
          <p:nvPr/>
        </p:nvGrpSpPr>
        <p:grpSpPr bwMode="auto">
          <a:xfrm>
            <a:off x="5792133" y="3645273"/>
            <a:ext cx="424919" cy="276072"/>
            <a:chOff x="4262" y="3704"/>
            <a:chExt cx="182" cy="97"/>
          </a:xfrm>
        </p:grpSpPr>
        <p:sp>
          <p:nvSpPr>
            <p:cNvPr id="2110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2111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2211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212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12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2200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2205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2209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10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06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2207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08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201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2202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3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4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113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2191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2196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197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2198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99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192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2193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4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5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114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115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2186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7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8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9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0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116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121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2182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83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84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85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2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2178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9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80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81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3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2174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5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6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7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4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2170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1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2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3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5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2166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7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8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9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6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2162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3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4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5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7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2158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9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0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1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8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2154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5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6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7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9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2150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1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2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3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30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2146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7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8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9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31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2142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3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4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5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32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2138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39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0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1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33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2134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35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36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37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117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2118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9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0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213" name="Group 431"/>
          <p:cNvGrpSpPr>
            <a:grpSpLocks noChangeAspect="1"/>
          </p:cNvGrpSpPr>
          <p:nvPr/>
        </p:nvGrpSpPr>
        <p:grpSpPr bwMode="auto">
          <a:xfrm>
            <a:off x="4949276" y="3097688"/>
            <a:ext cx="386849" cy="251339"/>
            <a:chOff x="4262" y="3704"/>
            <a:chExt cx="182" cy="97"/>
          </a:xfrm>
        </p:grpSpPr>
        <p:sp>
          <p:nvSpPr>
            <p:cNvPr id="2214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2215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2315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316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16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2304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2309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2313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14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10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2311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12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305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2306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7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8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217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2295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2300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301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2302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03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296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2297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8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9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218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219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2290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1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2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3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4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20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225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2286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7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8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9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26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2282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3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4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5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27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2278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9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0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1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28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2274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5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6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7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29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2270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1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2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3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0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2266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7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8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9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1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2262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3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4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5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2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2258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9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0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1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3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2254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5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6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7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4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2250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1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2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3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5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2246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7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8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9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6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2242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3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4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5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37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2238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39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0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1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221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2222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3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4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/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317" name="Group 89"/>
          <p:cNvGrpSpPr>
            <a:grpSpLocks/>
          </p:cNvGrpSpPr>
          <p:nvPr/>
        </p:nvGrpSpPr>
        <p:grpSpPr bwMode="auto">
          <a:xfrm>
            <a:off x="3626443" y="4576523"/>
            <a:ext cx="257401" cy="114544"/>
            <a:chOff x="4150" y="3838"/>
            <a:chExt cx="272" cy="91"/>
          </a:xfrm>
        </p:grpSpPr>
        <p:sp>
          <p:nvSpPr>
            <p:cNvPr id="2318" name="Rectangle 90"/>
            <p:cNvSpPr>
              <a:spLocks noChangeArrowheads="1"/>
            </p:cNvSpPr>
            <p:nvPr/>
          </p:nvSpPr>
          <p:spPr bwMode="auto">
            <a:xfrm>
              <a:off x="4150" y="3838"/>
              <a:ext cx="27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801" tIns="36900" rIns="73801" bIns="36900" anchor="ctr"/>
            <a:lstStyle/>
            <a:p>
              <a:pPr defTabSz="889298"/>
              <a:endParaRPr lang="ru-RU" sz="1700" b="1">
                <a:solidFill>
                  <a:srgbClr val="000000"/>
                </a:solidFill>
              </a:endParaRPr>
            </a:p>
          </p:txBody>
        </p:sp>
        <p:sp>
          <p:nvSpPr>
            <p:cNvPr id="2319" name="Rectangle 91"/>
            <p:cNvSpPr>
              <a:spLocks noChangeArrowheads="1"/>
            </p:cNvSpPr>
            <p:nvPr/>
          </p:nvSpPr>
          <p:spPr bwMode="auto">
            <a:xfrm>
              <a:off x="4241" y="3838"/>
              <a:ext cx="91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801" tIns="36900" rIns="73801" bIns="36900" anchor="ctr"/>
            <a:lstStyle/>
            <a:p>
              <a:pPr defTabSz="889298"/>
              <a:endParaRPr lang="ru-RU" sz="1700" b="1">
                <a:solidFill>
                  <a:srgbClr val="000000"/>
                </a:solidFill>
              </a:endParaRPr>
            </a:p>
          </p:txBody>
        </p:sp>
      </p:grpSp>
      <p:sp>
        <p:nvSpPr>
          <p:cNvPr id="2320" name="AutoShape 108"/>
          <p:cNvSpPr>
            <a:spLocks noChangeArrowheads="1"/>
          </p:cNvSpPr>
          <p:nvPr/>
        </p:nvSpPr>
        <p:spPr bwMode="auto">
          <a:xfrm>
            <a:off x="6354106" y="3349027"/>
            <a:ext cx="1122464" cy="384637"/>
          </a:xfrm>
          <a:prstGeom prst="wedgeRectCallout">
            <a:avLst>
              <a:gd name="adj1" fmla="val -53423"/>
              <a:gd name="adj2" fmla="val 97433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err="1">
                <a:latin typeface="Times New Roman" pitchFamily="18" charset="0"/>
                <a:cs typeface="Times New Roman" pitchFamily="18" charset="0"/>
              </a:rPr>
              <a:t>Цемзавод</a:t>
            </a: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 Октябрь</a:t>
            </a:r>
          </a:p>
        </p:txBody>
      </p:sp>
      <p:sp>
        <p:nvSpPr>
          <p:cNvPr id="2321" name="AutoShape 108"/>
          <p:cNvSpPr>
            <a:spLocks noChangeArrowheads="1"/>
          </p:cNvSpPr>
          <p:nvPr/>
        </p:nvSpPr>
        <p:spPr bwMode="auto">
          <a:xfrm>
            <a:off x="7679101" y="4145431"/>
            <a:ext cx="1223509" cy="278946"/>
          </a:xfrm>
          <a:prstGeom prst="wedgeRectCallout">
            <a:avLst>
              <a:gd name="adj1" fmla="val 2788"/>
              <a:gd name="adj2" fmla="val 90686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№15 </a:t>
            </a:r>
            <a:endParaRPr lang="ru-RU" i="1" dirty="0"/>
          </a:p>
        </p:txBody>
      </p:sp>
      <p:grpSp>
        <p:nvGrpSpPr>
          <p:cNvPr id="2322" name="Группа 2321"/>
          <p:cNvGrpSpPr>
            <a:grpSpLocks/>
          </p:cNvGrpSpPr>
          <p:nvPr/>
        </p:nvGrpSpPr>
        <p:grpSpPr bwMode="auto">
          <a:xfrm>
            <a:off x="2868523" y="3810424"/>
            <a:ext cx="584479" cy="291194"/>
            <a:chOff x="3854845" y="5286406"/>
            <a:chExt cx="585618" cy="291195"/>
          </a:xfrm>
        </p:grpSpPr>
        <p:grpSp>
          <p:nvGrpSpPr>
            <p:cNvPr id="2323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2325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1</a:t>
                </a:r>
                <a:r>
                  <a:rPr lang="en-US" sz="800" b="1" dirty="0"/>
                  <a:t>2</a:t>
                </a:r>
                <a:r>
                  <a:rPr lang="ru-RU" sz="800" b="1" dirty="0"/>
                  <a:t>5</a:t>
                </a:r>
                <a:endParaRPr lang="ru-RU" sz="2500" b="1" dirty="0"/>
              </a:p>
            </p:txBody>
          </p:sp>
          <p:grpSp>
            <p:nvGrpSpPr>
              <p:cNvPr id="2326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2327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232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2329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2330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233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233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2324" name="Rectangle 54"/>
            <p:cNvSpPr>
              <a:spLocks noChangeArrowheads="1"/>
            </p:cNvSpPr>
            <p:nvPr/>
          </p:nvSpPr>
          <p:spPr bwMode="auto">
            <a:xfrm>
              <a:off x="3854845" y="5404316"/>
              <a:ext cx="289584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ЖДБ</a:t>
              </a:r>
              <a:endParaRPr lang="ru-RU" sz="2500" b="1" dirty="0"/>
            </a:p>
          </p:txBody>
        </p:sp>
      </p:grpSp>
      <p:grpSp>
        <p:nvGrpSpPr>
          <p:cNvPr id="2334" name="Group 431"/>
          <p:cNvGrpSpPr>
            <a:grpSpLocks noChangeAspect="1"/>
          </p:cNvGrpSpPr>
          <p:nvPr/>
        </p:nvGrpSpPr>
        <p:grpSpPr bwMode="auto">
          <a:xfrm>
            <a:off x="8716460" y="5689988"/>
            <a:ext cx="372299" cy="241885"/>
            <a:chOff x="4262" y="3704"/>
            <a:chExt cx="182" cy="97"/>
          </a:xfrm>
        </p:grpSpPr>
        <p:sp>
          <p:nvSpPr>
            <p:cNvPr id="2335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2336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2436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437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37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2425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2430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2434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35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31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2432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33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426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2427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8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9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38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2416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2421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422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2423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24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417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2418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9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0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39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340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2411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2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3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4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5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341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346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2407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8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9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10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47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2403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4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5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6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48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2399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0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1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2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49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2395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6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7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8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0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2391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2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3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4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1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2387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8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9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0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2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2383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4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5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6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3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2379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0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1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2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4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2375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6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7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8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5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2371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2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3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4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6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2367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8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9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0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7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2363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4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5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6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58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2359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0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1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2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342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2343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4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5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438" name="Group 431"/>
          <p:cNvGrpSpPr>
            <a:grpSpLocks noChangeAspect="1"/>
          </p:cNvGrpSpPr>
          <p:nvPr/>
        </p:nvGrpSpPr>
        <p:grpSpPr bwMode="auto">
          <a:xfrm>
            <a:off x="3219071" y="5056665"/>
            <a:ext cx="372299" cy="241885"/>
            <a:chOff x="4262" y="3704"/>
            <a:chExt cx="182" cy="97"/>
          </a:xfrm>
        </p:grpSpPr>
        <p:sp>
          <p:nvSpPr>
            <p:cNvPr id="2439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2440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2540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541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41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2529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2534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2538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39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35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2536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37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530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2531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2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3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42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2520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2525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526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2527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28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521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2522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3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4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43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444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2515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6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7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8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9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45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450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2511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12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13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14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1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2507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8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9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10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2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2503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4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5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6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3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2499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0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1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2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4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2495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6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7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8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5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2491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2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3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4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6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2487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8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9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0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7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2483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4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5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6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8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2479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0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1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2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59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2475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6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7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8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60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2471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2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3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4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61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2467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8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9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0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462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2463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4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5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6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446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2447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8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9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542" name="Group 431"/>
          <p:cNvGrpSpPr>
            <a:grpSpLocks noChangeAspect="1"/>
          </p:cNvGrpSpPr>
          <p:nvPr/>
        </p:nvGrpSpPr>
        <p:grpSpPr bwMode="auto">
          <a:xfrm>
            <a:off x="3346469" y="4825352"/>
            <a:ext cx="372299" cy="241885"/>
            <a:chOff x="4262" y="3704"/>
            <a:chExt cx="182" cy="97"/>
          </a:xfrm>
        </p:grpSpPr>
        <p:sp>
          <p:nvSpPr>
            <p:cNvPr id="2543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2544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2644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645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45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2633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2638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2642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43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639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2640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41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634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2635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6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7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546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2624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2629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630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2631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32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625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2626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7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8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547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548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2619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0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1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2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3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49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554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2615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6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7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8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55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2611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2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3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4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56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2607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8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9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0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57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2603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4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5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6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58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2599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0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1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2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59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2595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6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7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8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0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2591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2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3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4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1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2587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8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9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0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2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2583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4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5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6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3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2579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0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1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2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4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2575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6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7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8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5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2571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2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3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4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566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2567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68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69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0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550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2551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2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3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646" name="AutoShape 108"/>
          <p:cNvSpPr>
            <a:spLocks noChangeArrowheads="1"/>
          </p:cNvSpPr>
          <p:nvPr/>
        </p:nvSpPr>
        <p:spPr bwMode="auto">
          <a:xfrm>
            <a:off x="1908591" y="4876606"/>
            <a:ext cx="930479" cy="278946"/>
          </a:xfrm>
          <a:prstGeom prst="wedgeRectCallout">
            <a:avLst>
              <a:gd name="adj1" fmla="val 103729"/>
              <a:gd name="adj2" fmla="val -13439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ООО </a:t>
            </a:r>
            <a:r>
              <a:rPr lang="ru-RU" b="1" u="sng" dirty="0" smtClean="0"/>
              <a:t>НМТ</a:t>
            </a:r>
            <a:endParaRPr lang="ru-RU" i="1" dirty="0"/>
          </a:p>
        </p:txBody>
      </p:sp>
      <p:sp>
        <p:nvSpPr>
          <p:cNvPr id="2647" name="AutoShape 108"/>
          <p:cNvSpPr>
            <a:spLocks noChangeArrowheads="1"/>
          </p:cNvSpPr>
          <p:nvPr/>
        </p:nvSpPr>
        <p:spPr bwMode="auto">
          <a:xfrm>
            <a:off x="1951674" y="5212561"/>
            <a:ext cx="983044" cy="278946"/>
          </a:xfrm>
          <a:prstGeom prst="wedgeRectCallout">
            <a:avLst>
              <a:gd name="adj1" fmla="val 83445"/>
              <a:gd name="adj2" fmla="val -49006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АО </a:t>
            </a:r>
            <a:r>
              <a:rPr lang="ru-RU" b="1" u="sng" dirty="0" smtClean="0"/>
              <a:t>ИПП</a:t>
            </a:r>
            <a:endParaRPr lang="ru-RU" i="1" dirty="0"/>
          </a:p>
        </p:txBody>
      </p:sp>
      <p:grpSp>
        <p:nvGrpSpPr>
          <p:cNvPr id="2648" name="Group 47"/>
          <p:cNvGrpSpPr>
            <a:grpSpLocks/>
          </p:cNvGrpSpPr>
          <p:nvPr/>
        </p:nvGrpSpPr>
        <p:grpSpPr bwMode="auto">
          <a:xfrm>
            <a:off x="1118139" y="3200023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649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650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651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52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53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54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55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656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657" name="Group 47"/>
          <p:cNvGrpSpPr>
            <a:grpSpLocks/>
          </p:cNvGrpSpPr>
          <p:nvPr/>
        </p:nvGrpSpPr>
        <p:grpSpPr bwMode="auto">
          <a:xfrm>
            <a:off x="8592086" y="5083298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2658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659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2660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61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62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63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64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2665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666" name="AutoShape 204"/>
          <p:cNvSpPr>
            <a:spLocks noChangeArrowheads="1"/>
          </p:cNvSpPr>
          <p:nvPr/>
        </p:nvSpPr>
        <p:spPr bwMode="auto">
          <a:xfrm>
            <a:off x="7598594" y="5296474"/>
            <a:ext cx="942294" cy="413954"/>
          </a:xfrm>
          <a:prstGeom prst="wedgeRectCallout">
            <a:avLst>
              <a:gd name="adj1" fmla="val 70363"/>
              <a:gd name="adj2" fmla="val -53213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АЗС «Роснефть»</a:t>
            </a:r>
            <a:endParaRPr lang="ru-RU" b="1" dirty="0"/>
          </a:p>
        </p:txBody>
      </p:sp>
      <p:sp>
        <p:nvSpPr>
          <p:cNvPr id="2667" name="AutoShape 204"/>
          <p:cNvSpPr>
            <a:spLocks noChangeArrowheads="1"/>
          </p:cNvSpPr>
          <p:nvPr/>
        </p:nvSpPr>
        <p:spPr bwMode="auto">
          <a:xfrm>
            <a:off x="45508" y="3434840"/>
            <a:ext cx="984214" cy="382170"/>
          </a:xfrm>
          <a:prstGeom prst="wedgeRectCallout">
            <a:avLst>
              <a:gd name="adj1" fmla="val 70624"/>
              <a:gd name="adj2" fmla="val -81373"/>
            </a:avLst>
          </a:prstGeom>
          <a:solidFill>
            <a:srgbClr val="FFFF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АЗС «</a:t>
            </a:r>
            <a:r>
              <a:rPr lang="ru-RU" b="1" u="sng" dirty="0" smtClean="0"/>
              <a:t>Роснефть</a:t>
            </a:r>
            <a:endParaRPr lang="ru-RU" i="1" dirty="0"/>
          </a:p>
        </p:txBody>
      </p:sp>
      <p:sp>
        <p:nvSpPr>
          <p:cNvPr id="142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539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СХЕМА РАСПОЛОЖЕНИЯ СЗО ВОСТОЧНОГО РАЙОНА Г. НОВОРОССИЙСКА, </a:t>
            </a:r>
          </a:p>
          <a:p>
            <a:r>
              <a:rPr lang="ru-RU" dirty="0" smtClean="0"/>
              <a:t>ПОПАДАЮЩИХ В ЗОНУ ОТКЛЮЧЕНИЯ ЭЛЕКТРОЭНЕРГИИ ПРИ НАИХУДШЕМ СЦЕНАРИИ</a:t>
            </a:r>
            <a:endParaRPr lang="ru-RU" dirty="0"/>
          </a:p>
        </p:txBody>
      </p:sp>
      <p:pic>
        <p:nvPicPr>
          <p:cNvPr id="1427" name="Рисунок 14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1428" name="Рисунок 14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grpSp>
        <p:nvGrpSpPr>
          <p:cNvPr id="1429" name="Группа 1428"/>
          <p:cNvGrpSpPr/>
          <p:nvPr/>
        </p:nvGrpSpPr>
        <p:grpSpPr>
          <a:xfrm>
            <a:off x="6363106" y="1762297"/>
            <a:ext cx="2775165" cy="1008386"/>
            <a:chOff x="6426568" y="5043084"/>
            <a:chExt cx="2610938" cy="564541"/>
          </a:xfrm>
        </p:grpSpPr>
        <p:sp>
          <p:nvSpPr>
            <p:cNvPr id="1430" name="Rectangle 84"/>
            <p:cNvSpPr>
              <a:spLocks noChangeArrowheads="1"/>
            </p:cNvSpPr>
            <p:nvPr/>
          </p:nvSpPr>
          <p:spPr bwMode="auto">
            <a:xfrm>
              <a:off x="6426568" y="5043084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1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41 104 чел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4 846;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СЗО– 12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1432" name="Группа 1431"/>
          <p:cNvGrpSpPr/>
          <p:nvPr/>
        </p:nvGrpSpPr>
        <p:grpSpPr>
          <a:xfrm>
            <a:off x="6361111" y="753913"/>
            <a:ext cx="2775165" cy="1008384"/>
            <a:chOff x="6426568" y="5043085"/>
            <a:chExt cx="2610938" cy="564540"/>
          </a:xfrm>
        </p:grpSpPr>
        <p:sp>
          <p:nvSpPr>
            <p:cNvPr id="143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4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13 701 чел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–1 615;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СЗО– 4</a:t>
              </a:r>
              <a:r>
                <a:rPr lang="ru-RU" sz="1100" i="1" dirty="0" smtClean="0"/>
                <a:t>.</a:t>
              </a:r>
              <a:endParaRPr lang="ru-RU" sz="1100" i="1" dirty="0"/>
            </a:p>
          </p:txBody>
        </p:sp>
      </p:grpSp>
      <p:grpSp>
        <p:nvGrpSpPr>
          <p:cNvPr id="1435" name="Группа 1434"/>
          <p:cNvGrpSpPr/>
          <p:nvPr/>
        </p:nvGrpSpPr>
        <p:grpSpPr>
          <a:xfrm>
            <a:off x="1619753" y="6119384"/>
            <a:ext cx="1134357" cy="229815"/>
            <a:chOff x="2319112" y="3749648"/>
            <a:chExt cx="1134357" cy="229815"/>
          </a:xfrm>
        </p:grpSpPr>
        <p:sp>
          <p:nvSpPr>
            <p:cNvPr id="1436" name="Прямоугольник 1435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37" name="Прямая со стрелкой 1436"/>
            <p:cNvCxnSpPr/>
            <p:nvPr/>
          </p:nvCxnSpPr>
          <p:spPr>
            <a:xfrm flipH="1">
              <a:off x="3073189" y="3749648"/>
              <a:ext cx="203811" cy="17627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8" name="Группа 1437"/>
          <p:cNvGrpSpPr/>
          <p:nvPr/>
        </p:nvGrpSpPr>
        <p:grpSpPr>
          <a:xfrm>
            <a:off x="3863112" y="1476200"/>
            <a:ext cx="1134357" cy="229362"/>
            <a:chOff x="2319112" y="3750101"/>
            <a:chExt cx="1134357" cy="229362"/>
          </a:xfrm>
        </p:grpSpPr>
        <p:sp>
          <p:nvSpPr>
            <p:cNvPr id="1439" name="Прямоугольник 1438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1</a:t>
              </a:r>
              <a:r>
                <a:rPr lang="en-US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40" name="Прямая со стрелкой 1439"/>
            <p:cNvCxnSpPr/>
            <p:nvPr/>
          </p:nvCxnSpPr>
          <p:spPr>
            <a:xfrm flipH="1">
              <a:off x="3041302" y="3751211"/>
              <a:ext cx="230619" cy="22825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1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21" y="131067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2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60" y="5931873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43" name="Таблица 14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387780"/>
              </p:ext>
            </p:extLst>
          </p:nvPr>
        </p:nvGraphicFramePr>
        <p:xfrm>
          <a:off x="-17055" y="1099861"/>
          <a:ext cx="2519089" cy="174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585536"/>
                <a:gridCol w="473721"/>
              </a:tblGrid>
              <a:tr h="37380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 п/п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 smtClean="0"/>
                    </a:p>
                    <a:p>
                      <a:r>
                        <a:rPr lang="ru-RU" sz="800" dirty="0" smtClean="0"/>
                        <a:t>Принадлежность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Кол-во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Мощ-ность</a:t>
                      </a:r>
                      <a:r>
                        <a:rPr lang="ru-RU" sz="800" dirty="0" smtClean="0"/>
                        <a:t>,</a:t>
                      </a:r>
                      <a:r>
                        <a:rPr lang="ru-RU" sz="800" baseline="0" dirty="0" smtClean="0"/>
                        <a:t> кВт</a:t>
                      </a:r>
                      <a:endParaRPr lang="ru-RU" sz="800" dirty="0"/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Администрация МО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8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950</a:t>
                      </a:r>
                      <a:endParaRPr lang="ru-RU" sz="800" dirty="0"/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Водоканал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18</a:t>
                      </a:r>
                      <a:endParaRPr lang="ru-RU" sz="800" dirty="0"/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«АТЭК»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1049,8</a:t>
                      </a:r>
                      <a:endParaRPr lang="ru-RU" sz="800" dirty="0"/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4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«НЭСК»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30</a:t>
                      </a:r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5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ОАО</a:t>
                      </a:r>
                      <a:r>
                        <a:rPr lang="ru-RU" sz="800" baseline="0" dirty="0" smtClean="0"/>
                        <a:t> «Кубаньэнерго»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360</a:t>
                      </a:r>
                    </a:p>
                  </a:txBody>
                  <a:tcPr/>
                </a:tc>
              </a:tr>
              <a:tr h="21380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Итого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2407,8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44" name="TextBox 1443"/>
          <p:cNvSpPr txBox="1"/>
          <p:nvPr/>
        </p:nvSpPr>
        <p:spPr>
          <a:xfrm>
            <a:off x="-17055" y="736868"/>
            <a:ext cx="2514326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u="none" dirty="0"/>
              <a:t>Резервные </a:t>
            </a:r>
            <a:r>
              <a:rPr lang="ru-RU" u="none" dirty="0" smtClean="0"/>
              <a:t>передвижные</a:t>
            </a:r>
          </a:p>
          <a:p>
            <a:r>
              <a:rPr lang="ru-RU" u="none" dirty="0" smtClean="0"/>
              <a:t>источники </a:t>
            </a:r>
            <a:r>
              <a:rPr lang="ru-RU" u="none" dirty="0"/>
              <a:t>питания</a:t>
            </a:r>
          </a:p>
        </p:txBody>
      </p:sp>
      <p:grpSp>
        <p:nvGrpSpPr>
          <p:cNvPr id="1445" name="Group 253"/>
          <p:cNvGrpSpPr>
            <a:grpSpLocks/>
          </p:cNvGrpSpPr>
          <p:nvPr/>
        </p:nvGrpSpPr>
        <p:grpSpPr bwMode="auto">
          <a:xfrm>
            <a:off x="4246778" y="2990478"/>
            <a:ext cx="213179" cy="240429"/>
            <a:chOff x="476" y="3248"/>
            <a:chExt cx="408" cy="411"/>
          </a:xfrm>
        </p:grpSpPr>
        <p:sp>
          <p:nvSpPr>
            <p:cNvPr id="1446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447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05509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217" t="10029" r="50000" b="7301"/>
          <a:stretch/>
        </p:blipFill>
        <p:spPr>
          <a:xfrm>
            <a:off x="0" y="753914"/>
            <a:ext cx="9163168" cy="6097646"/>
          </a:xfrm>
          <a:prstGeom prst="rect">
            <a:avLst/>
          </a:prstGeom>
        </p:spPr>
      </p:pic>
      <p:sp>
        <p:nvSpPr>
          <p:cNvPr id="5" name="Text Box 335"/>
          <p:cNvSpPr txBox="1">
            <a:spLocks noChangeArrowheads="1"/>
          </p:cNvSpPr>
          <p:nvPr/>
        </p:nvSpPr>
        <p:spPr bwMode="auto">
          <a:xfrm>
            <a:off x="8507640" y="39815"/>
            <a:ext cx="611188" cy="21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r" defTabSz="913837">
              <a:spcBef>
                <a:spcPct val="50000"/>
              </a:spcBef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п. 3.1.1.</a:t>
            </a:r>
          </a:p>
        </p:txBody>
      </p:sp>
      <p:sp>
        <p:nvSpPr>
          <p:cNvPr id="702" name="AutoShape 108"/>
          <p:cNvSpPr>
            <a:spLocks noChangeArrowheads="1"/>
          </p:cNvSpPr>
          <p:nvPr/>
        </p:nvSpPr>
        <p:spPr bwMode="auto">
          <a:xfrm>
            <a:off x="4101256" y="2497909"/>
            <a:ext cx="1223509" cy="278946"/>
          </a:xfrm>
          <a:prstGeom prst="wedgeRectCallout">
            <a:avLst>
              <a:gd name="adj1" fmla="val -299"/>
              <a:gd name="adj2" fmla="val 204405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УССТ </a:t>
            </a:r>
            <a:r>
              <a:rPr lang="ru-RU" b="1" u="sng" dirty="0" smtClean="0"/>
              <a:t>4</a:t>
            </a:r>
            <a:endParaRPr lang="ru-RU" i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314531" y="4076027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5" name="AutoShape 108"/>
          <p:cNvSpPr>
            <a:spLocks noChangeArrowheads="1"/>
          </p:cNvSpPr>
          <p:nvPr/>
        </p:nvSpPr>
        <p:spPr bwMode="auto">
          <a:xfrm>
            <a:off x="1866901" y="3561698"/>
            <a:ext cx="1360800" cy="278946"/>
          </a:xfrm>
          <a:prstGeom prst="wedgeRectCallout">
            <a:avLst>
              <a:gd name="adj1" fmla="val 115927"/>
              <a:gd name="adj2" fmla="val 23608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Администрация </a:t>
            </a:r>
            <a:r>
              <a:rPr lang="ru-RU" b="1" u="sng" dirty="0" smtClean="0"/>
              <a:t>НР</a:t>
            </a:r>
            <a:endParaRPr lang="ru-RU" i="1" dirty="0"/>
          </a:p>
        </p:txBody>
      </p:sp>
      <p:grpSp>
        <p:nvGrpSpPr>
          <p:cNvPr id="712" name="Группа 711"/>
          <p:cNvGrpSpPr>
            <a:grpSpLocks/>
          </p:cNvGrpSpPr>
          <p:nvPr/>
        </p:nvGrpSpPr>
        <p:grpSpPr bwMode="auto">
          <a:xfrm>
            <a:off x="6508172" y="5389990"/>
            <a:ext cx="581706" cy="291194"/>
            <a:chOff x="3857623" y="5286406"/>
            <a:chExt cx="582840" cy="291195"/>
          </a:xfrm>
        </p:grpSpPr>
        <p:grpSp>
          <p:nvGrpSpPr>
            <p:cNvPr id="713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15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/>
                  <a:t>№</a:t>
                </a:r>
                <a:r>
                  <a:rPr lang="en-US" sz="800" b="1" u="sng"/>
                  <a:t>3</a:t>
                </a:r>
                <a:endParaRPr lang="ru-RU" sz="800" b="1" u="sng"/>
              </a:p>
              <a:p>
                <a:pPr algn="ctr" defTabSz="1276650"/>
                <a:r>
                  <a:rPr lang="ru-RU" sz="800" b="1"/>
                  <a:t> 1</a:t>
                </a:r>
                <a:r>
                  <a:rPr lang="en-US" sz="800" b="1"/>
                  <a:t>2</a:t>
                </a:r>
                <a:r>
                  <a:rPr lang="ru-RU" sz="800" b="1"/>
                  <a:t>5</a:t>
                </a:r>
                <a:endParaRPr lang="ru-RU" sz="2500" b="1"/>
              </a:p>
            </p:txBody>
          </p:sp>
          <p:grpSp>
            <p:nvGrpSpPr>
              <p:cNvPr id="716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17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1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19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20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2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2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14" name="Rectangle 54"/>
            <p:cNvSpPr>
              <a:spLocks noChangeArrowheads="1"/>
            </p:cNvSpPr>
            <p:nvPr/>
          </p:nvSpPr>
          <p:spPr bwMode="auto">
            <a:xfrm>
              <a:off x="3907043" y="5404316"/>
              <a:ext cx="185186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ВГ</a:t>
              </a:r>
              <a:endParaRPr lang="ru-RU" sz="2500" b="1" dirty="0"/>
            </a:p>
          </p:txBody>
        </p:sp>
      </p:grpSp>
      <p:sp>
        <p:nvSpPr>
          <p:cNvPr id="1156" name="Прямоугольник 1155"/>
          <p:cNvSpPr/>
          <p:nvPr/>
        </p:nvSpPr>
        <p:spPr>
          <a:xfrm>
            <a:off x="8200567" y="3628667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158" name="Group 47"/>
          <p:cNvGrpSpPr>
            <a:grpSpLocks/>
          </p:cNvGrpSpPr>
          <p:nvPr/>
        </p:nvGrpSpPr>
        <p:grpSpPr bwMode="auto">
          <a:xfrm>
            <a:off x="5244971" y="4326296"/>
            <a:ext cx="315963" cy="183419"/>
            <a:chOff x="0" y="25"/>
            <a:chExt cx="19081" cy="19975"/>
          </a:xfrm>
          <a:solidFill>
            <a:schemeClr val="bg1">
              <a:alpha val="50000"/>
            </a:schemeClr>
          </a:solidFill>
        </p:grpSpPr>
        <p:sp>
          <p:nvSpPr>
            <p:cNvPr id="1159" name="Line 48"/>
            <p:cNvSpPr>
              <a:spLocks noChangeShapeType="1"/>
            </p:cNvSpPr>
            <p:nvPr/>
          </p:nvSpPr>
          <p:spPr bwMode="auto">
            <a:xfrm>
              <a:off x="0" y="19682"/>
              <a:ext cx="14535" cy="318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60" name="Group 49"/>
            <p:cNvGrpSpPr>
              <a:grpSpLocks/>
            </p:cNvGrpSpPr>
            <p:nvPr/>
          </p:nvGrpSpPr>
          <p:grpSpPr bwMode="auto">
            <a:xfrm>
              <a:off x="4099" y="25"/>
              <a:ext cx="14982" cy="19398"/>
              <a:chOff x="213" y="2"/>
              <a:chExt cx="18506" cy="19998"/>
            </a:xfrm>
            <a:grpFill/>
          </p:grpSpPr>
          <p:sp>
            <p:nvSpPr>
              <p:cNvPr id="1161" name="Line 50"/>
              <p:cNvSpPr>
                <a:spLocks noChangeShapeType="1"/>
              </p:cNvSpPr>
              <p:nvPr/>
            </p:nvSpPr>
            <p:spPr bwMode="auto">
              <a:xfrm>
                <a:off x="213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2" name="Line 51"/>
              <p:cNvSpPr>
                <a:spLocks noChangeShapeType="1"/>
              </p:cNvSpPr>
              <p:nvPr/>
            </p:nvSpPr>
            <p:spPr bwMode="auto">
              <a:xfrm>
                <a:off x="9244" y="5068"/>
                <a:ext cx="21" cy="14932"/>
              </a:xfrm>
              <a:prstGeom prst="line">
                <a:avLst/>
              </a:prstGeom>
              <a:grp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3" name="Arc 52"/>
              <p:cNvSpPr>
                <a:spLocks/>
              </p:cNvSpPr>
              <p:nvPr/>
            </p:nvSpPr>
            <p:spPr bwMode="auto">
              <a:xfrm flipH="1">
                <a:off x="424" y="2"/>
                <a:ext cx="3186" cy="45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4" name="Arc 53"/>
              <p:cNvSpPr>
                <a:spLocks/>
              </p:cNvSpPr>
              <p:nvPr/>
            </p:nvSpPr>
            <p:spPr bwMode="auto">
              <a:xfrm>
                <a:off x="4222" y="2"/>
                <a:ext cx="4663" cy="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5" name="Rectangle 54"/>
              <p:cNvSpPr>
                <a:spLocks noChangeArrowheads="1"/>
              </p:cNvSpPr>
              <p:nvPr/>
            </p:nvSpPr>
            <p:spPr bwMode="auto">
              <a:xfrm>
                <a:off x="411" y="8657"/>
                <a:ext cx="9938" cy="8375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300" b="1" dirty="0"/>
                  <a:t>АЗС</a:t>
                </a:r>
                <a:endParaRPr lang="ru-RU" sz="700" dirty="0"/>
              </a:p>
            </p:txBody>
          </p:sp>
          <p:sp>
            <p:nvSpPr>
              <p:cNvPr id="1166" name="Rectangle 55"/>
              <p:cNvSpPr>
                <a:spLocks noChangeArrowheads="1"/>
              </p:cNvSpPr>
              <p:nvPr/>
            </p:nvSpPr>
            <p:spPr bwMode="auto">
              <a:xfrm>
                <a:off x="10257" y="8639"/>
                <a:ext cx="8462" cy="8970"/>
              </a:xfrm>
              <a:prstGeom prst="rect">
                <a:avLst/>
              </a:prstGeom>
              <a:grp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spcAft>
                    <a:spcPts val="714"/>
                  </a:spcAft>
                  <a:defRPr/>
                </a:pPr>
                <a:r>
                  <a:rPr lang="ru-RU" sz="400" b="1" dirty="0">
                    <a:latin typeface="Calibri" pitchFamily="34" charset="0"/>
                    <a:cs typeface="Arial" pitchFamily="34" charset="0"/>
                  </a:rPr>
                  <a:t>50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167" name="AutoShape 204"/>
          <p:cNvSpPr>
            <a:spLocks noChangeArrowheads="1"/>
          </p:cNvSpPr>
          <p:nvPr/>
        </p:nvSpPr>
        <p:spPr bwMode="auto">
          <a:xfrm>
            <a:off x="4477314" y="4593232"/>
            <a:ext cx="1279126" cy="260804"/>
          </a:xfrm>
          <a:prstGeom prst="wedgeRectCallout">
            <a:avLst>
              <a:gd name="adj1" fmla="val 7191"/>
              <a:gd name="adj2" fmla="val -78573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АЗС «</a:t>
            </a:r>
            <a:r>
              <a:rPr lang="ru-RU" b="1" u="sng" dirty="0" smtClean="0"/>
              <a:t>ЛУКОЙЛ»</a:t>
            </a:r>
            <a:endParaRPr lang="ru-RU" i="1" dirty="0"/>
          </a:p>
        </p:txBody>
      </p:sp>
      <p:grpSp>
        <p:nvGrpSpPr>
          <p:cNvPr id="1168" name="Group 253"/>
          <p:cNvGrpSpPr>
            <a:grpSpLocks/>
          </p:cNvGrpSpPr>
          <p:nvPr/>
        </p:nvGrpSpPr>
        <p:grpSpPr bwMode="auto">
          <a:xfrm>
            <a:off x="8814217" y="3833091"/>
            <a:ext cx="213179" cy="240429"/>
            <a:chOff x="476" y="3248"/>
            <a:chExt cx="408" cy="411"/>
          </a:xfrm>
        </p:grpSpPr>
        <p:sp>
          <p:nvSpPr>
            <p:cNvPr id="1169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0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1" name="Group 253"/>
          <p:cNvGrpSpPr>
            <a:grpSpLocks/>
          </p:cNvGrpSpPr>
          <p:nvPr/>
        </p:nvGrpSpPr>
        <p:grpSpPr bwMode="auto">
          <a:xfrm>
            <a:off x="7286657" y="3753278"/>
            <a:ext cx="213179" cy="240429"/>
            <a:chOff x="476" y="3248"/>
            <a:chExt cx="408" cy="411"/>
          </a:xfrm>
        </p:grpSpPr>
        <p:sp>
          <p:nvSpPr>
            <p:cNvPr id="1172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3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4" name="Group 253"/>
          <p:cNvGrpSpPr>
            <a:grpSpLocks/>
          </p:cNvGrpSpPr>
          <p:nvPr/>
        </p:nvGrpSpPr>
        <p:grpSpPr bwMode="auto">
          <a:xfrm>
            <a:off x="5184667" y="4919353"/>
            <a:ext cx="213179" cy="240429"/>
            <a:chOff x="476" y="3248"/>
            <a:chExt cx="408" cy="411"/>
          </a:xfrm>
        </p:grpSpPr>
        <p:sp>
          <p:nvSpPr>
            <p:cNvPr id="1175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6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7" name="Group 253"/>
          <p:cNvGrpSpPr>
            <a:grpSpLocks/>
          </p:cNvGrpSpPr>
          <p:nvPr/>
        </p:nvGrpSpPr>
        <p:grpSpPr bwMode="auto">
          <a:xfrm>
            <a:off x="6096501" y="4392333"/>
            <a:ext cx="213179" cy="240429"/>
            <a:chOff x="476" y="3248"/>
            <a:chExt cx="408" cy="411"/>
          </a:xfrm>
        </p:grpSpPr>
        <p:sp>
          <p:nvSpPr>
            <p:cNvPr id="1178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9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1180" name="Прямоугольник 1179"/>
          <p:cNvSpPr/>
          <p:nvPr/>
        </p:nvSpPr>
        <p:spPr>
          <a:xfrm>
            <a:off x="4045236" y="3634073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183" name="Группа 1182"/>
          <p:cNvGrpSpPr>
            <a:grpSpLocks/>
          </p:cNvGrpSpPr>
          <p:nvPr/>
        </p:nvGrpSpPr>
        <p:grpSpPr bwMode="auto">
          <a:xfrm>
            <a:off x="8785545" y="3568587"/>
            <a:ext cx="231429" cy="192768"/>
            <a:chOff x="3643306" y="357961"/>
            <a:chExt cx="324000" cy="324000"/>
          </a:xfrm>
        </p:grpSpPr>
        <p:cxnSp>
          <p:nvCxnSpPr>
            <p:cNvPr id="1184" name="Прямая соединительная линия 1183"/>
            <p:cNvCxnSpPr/>
            <p:nvPr/>
          </p:nvCxnSpPr>
          <p:spPr>
            <a:xfrm rot="5400000">
              <a:off x="3641329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5" name="Прямая соединительная линия 1184"/>
            <p:cNvCxnSpPr/>
            <p:nvPr/>
          </p:nvCxnSpPr>
          <p:spPr>
            <a:xfrm>
              <a:off x="3643306" y="519961"/>
              <a:ext cx="3240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6" name="Group 149"/>
          <p:cNvGrpSpPr>
            <a:grpSpLocks/>
          </p:cNvGrpSpPr>
          <p:nvPr/>
        </p:nvGrpSpPr>
        <p:grpSpPr bwMode="auto">
          <a:xfrm>
            <a:off x="7639852" y="3602578"/>
            <a:ext cx="281686" cy="239581"/>
            <a:chOff x="2018" y="2750"/>
            <a:chExt cx="361" cy="309"/>
          </a:xfrm>
        </p:grpSpPr>
        <p:sp>
          <p:nvSpPr>
            <p:cNvPr id="126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346" name="Group 149"/>
          <p:cNvGrpSpPr>
            <a:grpSpLocks/>
          </p:cNvGrpSpPr>
          <p:nvPr/>
        </p:nvGrpSpPr>
        <p:grpSpPr bwMode="auto">
          <a:xfrm>
            <a:off x="6560256" y="4323081"/>
            <a:ext cx="281686" cy="239581"/>
            <a:chOff x="2018" y="2750"/>
            <a:chExt cx="361" cy="309"/>
          </a:xfrm>
        </p:grpSpPr>
        <p:sp>
          <p:nvSpPr>
            <p:cNvPr id="134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844" name="AutoShape 108"/>
          <p:cNvSpPr>
            <a:spLocks noChangeArrowheads="1"/>
          </p:cNvSpPr>
          <p:nvPr/>
        </p:nvSpPr>
        <p:spPr bwMode="auto">
          <a:xfrm>
            <a:off x="2499290" y="4593232"/>
            <a:ext cx="1210307" cy="278946"/>
          </a:xfrm>
          <a:prstGeom prst="wedgeRectCallout">
            <a:avLst>
              <a:gd name="adj1" fmla="val 17328"/>
              <a:gd name="adj2" fmla="val -113982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Птицефабрика</a:t>
            </a:r>
            <a:endParaRPr lang="ru-RU" i="1" dirty="0"/>
          </a:p>
        </p:txBody>
      </p:sp>
      <p:sp>
        <p:nvSpPr>
          <p:cNvPr id="1850" name="AutoShape 108"/>
          <p:cNvSpPr>
            <a:spLocks noChangeArrowheads="1"/>
          </p:cNvSpPr>
          <p:nvPr/>
        </p:nvSpPr>
        <p:spPr bwMode="auto">
          <a:xfrm>
            <a:off x="5492806" y="2382376"/>
            <a:ext cx="1533167" cy="278946"/>
          </a:xfrm>
          <a:prstGeom prst="wedgeRectCallout">
            <a:avLst>
              <a:gd name="adj1" fmla="val 23236"/>
              <a:gd name="adj2" fmla="val 58648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УВД </a:t>
            </a:r>
            <a:r>
              <a:rPr lang="ru-RU" b="1" u="sng" dirty="0" smtClean="0"/>
              <a:t>Новороссийска</a:t>
            </a:r>
            <a:endParaRPr lang="ru-RU" i="1" dirty="0"/>
          </a:p>
        </p:txBody>
      </p:sp>
      <p:sp>
        <p:nvSpPr>
          <p:cNvPr id="1851" name="AutoShape 108"/>
          <p:cNvSpPr>
            <a:spLocks noChangeArrowheads="1"/>
          </p:cNvSpPr>
          <p:nvPr/>
        </p:nvSpPr>
        <p:spPr bwMode="auto">
          <a:xfrm>
            <a:off x="8107130" y="4159231"/>
            <a:ext cx="1053616" cy="278946"/>
          </a:xfrm>
          <a:prstGeom prst="wedgeRectCallout">
            <a:avLst>
              <a:gd name="adj1" fmla="val 20673"/>
              <a:gd name="adj2" fmla="val -7290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Котельная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55" name="Group 149"/>
          <p:cNvGrpSpPr>
            <a:grpSpLocks/>
          </p:cNvGrpSpPr>
          <p:nvPr/>
        </p:nvGrpSpPr>
        <p:grpSpPr bwMode="auto">
          <a:xfrm>
            <a:off x="7944439" y="4015102"/>
            <a:ext cx="281686" cy="239581"/>
            <a:chOff x="2018" y="2750"/>
            <a:chExt cx="361" cy="309"/>
          </a:xfrm>
        </p:grpSpPr>
        <p:sp>
          <p:nvSpPr>
            <p:cNvPr id="1856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7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8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9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0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1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2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3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4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5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6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7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8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9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0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1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2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3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4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5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936" name="Group 149"/>
          <p:cNvGrpSpPr>
            <a:grpSpLocks/>
          </p:cNvGrpSpPr>
          <p:nvPr/>
        </p:nvGrpSpPr>
        <p:grpSpPr bwMode="auto">
          <a:xfrm>
            <a:off x="4350516" y="3602578"/>
            <a:ext cx="281686" cy="239581"/>
            <a:chOff x="2018" y="2750"/>
            <a:chExt cx="361" cy="309"/>
          </a:xfrm>
        </p:grpSpPr>
        <p:sp>
          <p:nvSpPr>
            <p:cNvPr id="193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016" name="Group 149"/>
          <p:cNvGrpSpPr>
            <a:grpSpLocks/>
          </p:cNvGrpSpPr>
          <p:nvPr/>
        </p:nvGrpSpPr>
        <p:grpSpPr bwMode="auto">
          <a:xfrm>
            <a:off x="7169245" y="5336665"/>
            <a:ext cx="281686" cy="239581"/>
            <a:chOff x="2018" y="2750"/>
            <a:chExt cx="361" cy="309"/>
          </a:xfrm>
        </p:grpSpPr>
        <p:sp>
          <p:nvSpPr>
            <p:cNvPr id="201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2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3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4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5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6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7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8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9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31" name="Блок-схема: знак завершения 30"/>
          <p:cNvSpPr/>
          <p:nvPr/>
        </p:nvSpPr>
        <p:spPr>
          <a:xfrm>
            <a:off x="6841423" y="3900850"/>
            <a:ext cx="297692" cy="163099"/>
          </a:xfrm>
          <a:prstGeom prst="flowChartTerminator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  <p:sp>
        <p:nvSpPr>
          <p:cNvPr id="2096" name="AutoShape 108"/>
          <p:cNvSpPr>
            <a:spLocks noChangeArrowheads="1"/>
          </p:cNvSpPr>
          <p:nvPr/>
        </p:nvSpPr>
        <p:spPr bwMode="auto">
          <a:xfrm>
            <a:off x="6888081" y="2521849"/>
            <a:ext cx="1223509" cy="278946"/>
          </a:xfrm>
          <a:prstGeom prst="wedgeRectCallout">
            <a:avLst>
              <a:gd name="adj1" fmla="val -2625"/>
              <a:gd name="adj2" fmla="val 42845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Котельная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97" name="AutoShape 108"/>
          <p:cNvSpPr>
            <a:spLocks noChangeArrowheads="1"/>
          </p:cNvSpPr>
          <p:nvPr/>
        </p:nvSpPr>
        <p:spPr bwMode="auto">
          <a:xfrm>
            <a:off x="3664328" y="4929571"/>
            <a:ext cx="1223509" cy="278946"/>
          </a:xfrm>
          <a:prstGeom prst="wedgeRectCallout">
            <a:avLst>
              <a:gd name="adj1" fmla="val 75889"/>
              <a:gd name="adj2" fmla="val 143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Котельная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98" name="AutoShape 108"/>
          <p:cNvSpPr>
            <a:spLocks noChangeArrowheads="1"/>
          </p:cNvSpPr>
          <p:nvPr/>
        </p:nvSpPr>
        <p:spPr bwMode="auto">
          <a:xfrm>
            <a:off x="5119681" y="3959049"/>
            <a:ext cx="1223509" cy="278946"/>
          </a:xfrm>
          <a:prstGeom prst="wedgeRectCallout">
            <a:avLst>
              <a:gd name="adj1" fmla="val 33507"/>
              <a:gd name="adj2" fmla="val 16957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Котельная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99" name="AutoShape 108"/>
          <p:cNvSpPr>
            <a:spLocks noChangeArrowheads="1"/>
          </p:cNvSpPr>
          <p:nvPr/>
        </p:nvSpPr>
        <p:spPr bwMode="auto">
          <a:xfrm>
            <a:off x="4825716" y="3267537"/>
            <a:ext cx="1223509" cy="389990"/>
          </a:xfrm>
          <a:prstGeom prst="wedgeRectCallout">
            <a:avLst>
              <a:gd name="adj1" fmla="val 121759"/>
              <a:gd name="adj2" fmla="val 128904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Стадион </a:t>
            </a:r>
            <a:r>
              <a:rPr lang="ru-RU" b="1" u="sng" dirty="0" smtClean="0"/>
              <a:t>Строитель</a:t>
            </a:r>
            <a:endParaRPr lang="ru-RU" i="1" dirty="0"/>
          </a:p>
        </p:txBody>
      </p:sp>
      <p:sp>
        <p:nvSpPr>
          <p:cNvPr id="2102" name="AutoShape 108"/>
          <p:cNvSpPr>
            <a:spLocks noChangeArrowheads="1"/>
          </p:cNvSpPr>
          <p:nvPr/>
        </p:nvSpPr>
        <p:spPr bwMode="auto">
          <a:xfrm>
            <a:off x="7424335" y="4504213"/>
            <a:ext cx="1289386" cy="415140"/>
          </a:xfrm>
          <a:prstGeom prst="wedgeRectCallout">
            <a:avLst>
              <a:gd name="adj1" fmla="val -4100"/>
              <a:gd name="adj2" fmla="val -122245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err="1"/>
              <a:t>Гостинница</a:t>
            </a:r>
            <a:r>
              <a:rPr lang="ru-RU" b="1" u="sng" dirty="0"/>
              <a:t> </a:t>
            </a:r>
            <a:r>
              <a:rPr lang="ru-RU" b="1" u="sng" dirty="0" smtClean="0"/>
              <a:t>Бригантина</a:t>
            </a:r>
            <a:endParaRPr lang="ru-RU" i="1" dirty="0"/>
          </a:p>
        </p:txBody>
      </p:sp>
      <p:sp>
        <p:nvSpPr>
          <p:cNvPr id="2103" name="AutoShape 108"/>
          <p:cNvSpPr>
            <a:spLocks noChangeArrowheads="1"/>
          </p:cNvSpPr>
          <p:nvPr/>
        </p:nvSpPr>
        <p:spPr bwMode="auto">
          <a:xfrm>
            <a:off x="4602161" y="5571981"/>
            <a:ext cx="1522042" cy="278946"/>
          </a:xfrm>
          <a:prstGeom prst="wedgeRectCallout">
            <a:avLst>
              <a:gd name="adj1" fmla="val 73568"/>
              <a:gd name="adj2" fmla="val -2796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Военный </a:t>
            </a:r>
            <a:r>
              <a:rPr lang="ru-RU" b="1" u="sng" dirty="0" smtClean="0"/>
              <a:t>госпиталь</a:t>
            </a:r>
            <a:endParaRPr lang="ru-RU" i="1" dirty="0"/>
          </a:p>
        </p:txBody>
      </p:sp>
      <p:sp>
        <p:nvSpPr>
          <p:cNvPr id="2104" name="AutoShape 108"/>
          <p:cNvSpPr>
            <a:spLocks noChangeArrowheads="1"/>
          </p:cNvSpPr>
          <p:nvPr/>
        </p:nvSpPr>
        <p:spPr bwMode="auto">
          <a:xfrm>
            <a:off x="6730359" y="5844381"/>
            <a:ext cx="1223509" cy="278946"/>
          </a:xfrm>
          <a:prstGeom prst="wedgeRectCallout">
            <a:avLst>
              <a:gd name="adj1" fmla="val 449"/>
              <a:gd name="adj2" fmla="val -12903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Гимназия  №</a:t>
            </a:r>
            <a:r>
              <a:rPr lang="ru-RU" b="1" u="sng" dirty="0" smtClean="0"/>
              <a:t>4</a:t>
            </a:r>
            <a:endParaRPr lang="ru-RU" i="1" dirty="0"/>
          </a:p>
        </p:txBody>
      </p:sp>
      <p:sp>
        <p:nvSpPr>
          <p:cNvPr id="2106" name="AutoShape 108"/>
          <p:cNvSpPr>
            <a:spLocks noChangeArrowheads="1"/>
          </p:cNvSpPr>
          <p:nvPr/>
        </p:nvSpPr>
        <p:spPr bwMode="auto">
          <a:xfrm>
            <a:off x="6280369" y="5016556"/>
            <a:ext cx="1223509" cy="278946"/>
          </a:xfrm>
          <a:prstGeom prst="wedgeRectCallout">
            <a:avLst>
              <a:gd name="adj1" fmla="val -3294"/>
              <a:gd name="adj2" fmla="val -19681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 </a:t>
            </a:r>
            <a:r>
              <a:rPr lang="ru-RU" b="1" u="sng" dirty="0" smtClean="0"/>
              <a:t>40</a:t>
            </a:r>
            <a:endParaRPr lang="ru-RU" i="1" dirty="0"/>
          </a:p>
        </p:txBody>
      </p:sp>
      <p:sp>
        <p:nvSpPr>
          <p:cNvPr id="2107" name="AutoShape 108"/>
          <p:cNvSpPr>
            <a:spLocks noChangeArrowheads="1"/>
          </p:cNvSpPr>
          <p:nvPr/>
        </p:nvSpPr>
        <p:spPr bwMode="auto">
          <a:xfrm>
            <a:off x="3812003" y="4118749"/>
            <a:ext cx="1223509" cy="278946"/>
          </a:xfrm>
          <a:prstGeom prst="wedgeRectCallout">
            <a:avLst>
              <a:gd name="adj1" fmla="val 10612"/>
              <a:gd name="adj2" fmla="val -14338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</a:t>
            </a:r>
            <a:r>
              <a:rPr lang="ru-RU" b="1" u="sng" dirty="0" smtClean="0"/>
              <a:t>28</a:t>
            </a:r>
            <a:endParaRPr lang="ru-RU" i="1" dirty="0"/>
          </a:p>
        </p:txBody>
      </p:sp>
      <p:sp>
        <p:nvSpPr>
          <p:cNvPr id="2108" name="AutoShape 108"/>
          <p:cNvSpPr>
            <a:spLocks noChangeArrowheads="1"/>
          </p:cNvSpPr>
          <p:nvPr/>
        </p:nvSpPr>
        <p:spPr bwMode="auto">
          <a:xfrm>
            <a:off x="7894227" y="3165238"/>
            <a:ext cx="1224602" cy="278946"/>
          </a:xfrm>
          <a:prstGeom prst="wedgeRectCallout">
            <a:avLst>
              <a:gd name="adj1" fmla="val 32916"/>
              <a:gd name="adj2" fmla="val 102558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Поликлиника №</a:t>
            </a:r>
            <a:r>
              <a:rPr lang="ru-RU" b="1" u="sng" dirty="0" smtClean="0"/>
              <a:t>4</a:t>
            </a:r>
            <a:endParaRPr lang="ru-RU" i="1" dirty="0"/>
          </a:p>
        </p:txBody>
      </p:sp>
      <p:sp>
        <p:nvSpPr>
          <p:cNvPr id="2109" name="AutoShape 108"/>
          <p:cNvSpPr>
            <a:spLocks noChangeArrowheads="1"/>
          </p:cNvSpPr>
          <p:nvPr/>
        </p:nvSpPr>
        <p:spPr bwMode="auto">
          <a:xfrm>
            <a:off x="1628775" y="3182007"/>
            <a:ext cx="1680937" cy="278946"/>
          </a:xfrm>
          <a:prstGeom prst="wedgeRectCallout">
            <a:avLst>
              <a:gd name="adj1" fmla="val 115251"/>
              <a:gd name="adj2" fmla="val 41391"/>
            </a:avLst>
          </a:prstGeom>
          <a:solidFill>
            <a:srgbClr val="FFFF00">
              <a:alpha val="8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Администрация </a:t>
            </a:r>
            <a:r>
              <a:rPr lang="ru-RU" b="1" u="sng" dirty="0" smtClean="0"/>
              <a:t>ПР</a:t>
            </a:r>
            <a:endParaRPr lang="ru-RU" i="1" dirty="0"/>
          </a:p>
        </p:txBody>
      </p:sp>
      <p:grpSp>
        <p:nvGrpSpPr>
          <p:cNvPr id="2110" name="Group 774"/>
          <p:cNvGrpSpPr>
            <a:grpSpLocks/>
          </p:cNvGrpSpPr>
          <p:nvPr/>
        </p:nvGrpSpPr>
        <p:grpSpPr bwMode="auto">
          <a:xfrm>
            <a:off x="3071482" y="4171034"/>
            <a:ext cx="262659" cy="261370"/>
            <a:chOff x="2953" y="3102"/>
            <a:chExt cx="455" cy="296"/>
          </a:xfrm>
        </p:grpSpPr>
        <p:grpSp>
          <p:nvGrpSpPr>
            <p:cNvPr id="2111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2124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2127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2128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2129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2131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2132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2130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2125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26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112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2113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2121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2122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2123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2114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2115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16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17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18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19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20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2133" name="Group 774"/>
          <p:cNvGrpSpPr>
            <a:grpSpLocks/>
          </p:cNvGrpSpPr>
          <p:nvPr/>
        </p:nvGrpSpPr>
        <p:grpSpPr bwMode="auto">
          <a:xfrm>
            <a:off x="4682816" y="3099765"/>
            <a:ext cx="262659" cy="261370"/>
            <a:chOff x="2953" y="3102"/>
            <a:chExt cx="455" cy="296"/>
          </a:xfrm>
        </p:grpSpPr>
        <p:grpSp>
          <p:nvGrpSpPr>
            <p:cNvPr id="2134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2147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2150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2151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2152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2154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2155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2153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2148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149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2135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2136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2144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2145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2146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2137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2138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39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40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41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42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2143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2156" name="Group 253"/>
          <p:cNvGrpSpPr>
            <a:grpSpLocks/>
          </p:cNvGrpSpPr>
          <p:nvPr/>
        </p:nvGrpSpPr>
        <p:grpSpPr bwMode="auto">
          <a:xfrm>
            <a:off x="3540513" y="3871911"/>
            <a:ext cx="213179" cy="240429"/>
            <a:chOff x="476" y="3248"/>
            <a:chExt cx="408" cy="411"/>
          </a:xfrm>
        </p:grpSpPr>
        <p:sp>
          <p:nvSpPr>
            <p:cNvPr id="2157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2158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2159" name="AutoShape 108"/>
          <p:cNvSpPr>
            <a:spLocks noChangeArrowheads="1"/>
          </p:cNvSpPr>
          <p:nvPr/>
        </p:nvSpPr>
        <p:spPr bwMode="auto">
          <a:xfrm>
            <a:off x="1944987" y="3871912"/>
            <a:ext cx="1223509" cy="278946"/>
          </a:xfrm>
          <a:prstGeom prst="wedgeRectCallout">
            <a:avLst>
              <a:gd name="adj1" fmla="val 75889"/>
              <a:gd name="adj2" fmla="val 143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/>
          <a:p>
            <a:pPr algn="ctr" defTabSz="149320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Котельная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539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СХЕМА РАСПОЛОЖЕНИЯ СЗО ПРИМОРМКОГО РАЙОНА Г. НОВОРОССИЙСКА, </a:t>
            </a:r>
          </a:p>
          <a:p>
            <a:r>
              <a:rPr lang="ru-RU" dirty="0" smtClean="0"/>
              <a:t>ПОПАДАЮЩИХ В ЗОНУ ОТКЛЮЧЕНИЯ ЭЛЕКТРОЭНЕРГИИ ПРИ НАИХУДШЕМ СЦЕНАРИИ</a:t>
            </a:r>
            <a:endParaRPr lang="ru-RU" dirty="0"/>
          </a:p>
        </p:txBody>
      </p:sp>
      <p:pic>
        <p:nvPicPr>
          <p:cNvPr id="519" name="Рисунок 5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" y="92157"/>
            <a:ext cx="568919" cy="455049"/>
          </a:xfrm>
          <a:prstGeom prst="rect">
            <a:avLst/>
          </a:prstGeom>
        </p:spPr>
      </p:pic>
      <p:pic>
        <p:nvPicPr>
          <p:cNvPr id="520" name="Рисунок 5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25" y="101233"/>
            <a:ext cx="789545" cy="399507"/>
          </a:xfrm>
          <a:prstGeom prst="rect">
            <a:avLst/>
          </a:prstGeom>
        </p:spPr>
      </p:pic>
      <p:sp>
        <p:nvSpPr>
          <p:cNvPr id="662" name="Прямоугольник 661"/>
          <p:cNvSpPr/>
          <p:nvPr/>
        </p:nvSpPr>
        <p:spPr>
          <a:xfrm>
            <a:off x="4142567" y="3365693"/>
            <a:ext cx="308606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57" name="AutoShape 108"/>
          <p:cNvSpPr>
            <a:spLocks noChangeArrowheads="1"/>
          </p:cNvSpPr>
          <p:nvPr/>
        </p:nvSpPr>
        <p:spPr bwMode="auto">
          <a:xfrm>
            <a:off x="7025973" y="3221663"/>
            <a:ext cx="841725" cy="278946"/>
          </a:xfrm>
          <a:prstGeom prst="wedgeRectCallout">
            <a:avLst>
              <a:gd name="adj1" fmla="val 89247"/>
              <a:gd name="adj2" fmla="val 12314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Почта</a:t>
            </a:r>
            <a:endParaRPr lang="ru-RU" i="1" dirty="0"/>
          </a:p>
        </p:txBody>
      </p:sp>
      <p:sp>
        <p:nvSpPr>
          <p:cNvPr id="1842" name="AutoShape 108"/>
          <p:cNvSpPr>
            <a:spLocks noChangeArrowheads="1"/>
          </p:cNvSpPr>
          <p:nvPr/>
        </p:nvSpPr>
        <p:spPr bwMode="auto">
          <a:xfrm>
            <a:off x="6206162" y="3447687"/>
            <a:ext cx="1223509" cy="278946"/>
          </a:xfrm>
          <a:prstGeom prst="wedgeRectCallout">
            <a:avLst>
              <a:gd name="adj1" fmla="val 67132"/>
              <a:gd name="adj2" fmla="val 5492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</a:t>
            </a:r>
            <a:r>
              <a:rPr lang="ru-RU" b="1" u="sng" dirty="0" smtClean="0"/>
              <a:t>сад</a:t>
            </a:r>
            <a:endParaRPr lang="ru-RU" i="1" dirty="0"/>
          </a:p>
        </p:txBody>
      </p:sp>
      <p:grpSp>
        <p:nvGrpSpPr>
          <p:cNvPr id="521" name="Группа 520"/>
          <p:cNvGrpSpPr/>
          <p:nvPr/>
        </p:nvGrpSpPr>
        <p:grpSpPr>
          <a:xfrm>
            <a:off x="-3889" y="1760103"/>
            <a:ext cx="2779055" cy="1008384"/>
            <a:chOff x="6420258" y="5043085"/>
            <a:chExt cx="2614598" cy="564540"/>
          </a:xfrm>
        </p:grpSpPr>
        <p:sp>
          <p:nvSpPr>
            <p:cNvPr id="52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3" name="Text Box 830"/>
            <p:cNvSpPr txBox="1">
              <a:spLocks noChangeArrowheads="1"/>
            </p:cNvSpPr>
            <p:nvPr/>
          </p:nvSpPr>
          <p:spPr bwMode="auto">
            <a:xfrm>
              <a:off x="6420258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71 479 чел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5 959;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СЗО– 14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524" name="Группа 523"/>
          <p:cNvGrpSpPr/>
          <p:nvPr/>
        </p:nvGrpSpPr>
        <p:grpSpPr>
          <a:xfrm>
            <a:off x="0" y="751719"/>
            <a:ext cx="2775165" cy="1008384"/>
            <a:chOff x="6426568" y="5043085"/>
            <a:chExt cx="2610938" cy="564540"/>
          </a:xfrm>
        </p:grpSpPr>
        <p:sp>
          <p:nvSpPr>
            <p:cNvPr id="52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6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23 826 чел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–1 986;</a:t>
              </a:r>
              <a:endParaRPr lang="ru-RU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ru-RU" sz="1100" i="1" dirty="0" smtClean="0"/>
                <a:t>.</a:t>
              </a:r>
              <a:endParaRPr lang="ru-RU" sz="1100" i="1" dirty="0"/>
            </a:p>
          </p:txBody>
        </p:sp>
      </p:grpSp>
      <p:sp>
        <p:nvSpPr>
          <p:cNvPr id="528" name="Прямоугольник 527"/>
          <p:cNvSpPr/>
          <p:nvPr/>
        </p:nvSpPr>
        <p:spPr>
          <a:xfrm>
            <a:off x="5128036" y="6174968"/>
            <a:ext cx="1134357" cy="229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B0F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СВ,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0" name="Группа 529"/>
          <p:cNvGrpSpPr/>
          <p:nvPr/>
        </p:nvGrpSpPr>
        <p:grpSpPr>
          <a:xfrm>
            <a:off x="5410878" y="1360435"/>
            <a:ext cx="1134357" cy="229362"/>
            <a:chOff x="2319112" y="3750101"/>
            <a:chExt cx="1134357" cy="229362"/>
          </a:xfrm>
        </p:grpSpPr>
        <p:sp>
          <p:nvSpPr>
            <p:cNvPr id="531" name="Прямоугольник 530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2" name="Прямая со стрелкой 531"/>
            <p:cNvCxnSpPr/>
            <p:nvPr/>
          </p:nvCxnSpPr>
          <p:spPr>
            <a:xfrm flipH="1">
              <a:off x="3049371" y="3787520"/>
              <a:ext cx="247262" cy="18347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3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800" y="6016989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4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65" y="1185539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5" name="Прямая со стрелкой 534"/>
          <p:cNvCxnSpPr>
            <a:stCxn id="533" idx="1"/>
          </p:cNvCxnSpPr>
          <p:nvPr/>
        </p:nvCxnSpPr>
        <p:spPr>
          <a:xfrm flipH="1">
            <a:off x="5816600" y="6237771"/>
            <a:ext cx="240200" cy="110391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9" name="Таблица 5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633282"/>
              </p:ext>
            </p:extLst>
          </p:nvPr>
        </p:nvGraphicFramePr>
        <p:xfrm>
          <a:off x="-3543" y="5120640"/>
          <a:ext cx="2519089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"/>
                <a:gridCol w="1120990"/>
                <a:gridCol w="585536"/>
                <a:gridCol w="473721"/>
              </a:tblGrid>
              <a:tr h="35483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 п/п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 smtClean="0"/>
                    </a:p>
                    <a:p>
                      <a:r>
                        <a:rPr lang="ru-RU" sz="800" dirty="0" smtClean="0"/>
                        <a:t>Принадлежность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Кол-во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Мощ-ность</a:t>
                      </a:r>
                      <a:r>
                        <a:rPr lang="ru-RU" sz="800" dirty="0" smtClean="0"/>
                        <a:t>,</a:t>
                      </a:r>
                      <a:r>
                        <a:rPr lang="ru-RU" sz="800" baseline="0" dirty="0" smtClean="0"/>
                        <a:t> кВт</a:t>
                      </a:r>
                      <a:endParaRPr lang="ru-RU" sz="800" dirty="0"/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Администрация МО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8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950</a:t>
                      </a:r>
                      <a:endParaRPr lang="ru-RU" sz="800" dirty="0"/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Водоканал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18</a:t>
                      </a:r>
                      <a:endParaRPr lang="ru-RU" sz="800" dirty="0"/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«АТЭК»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1049,8</a:t>
                      </a:r>
                      <a:endParaRPr lang="ru-RU" sz="800" dirty="0"/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4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«НЭСК»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30</a:t>
                      </a:r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5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ОАО</a:t>
                      </a:r>
                      <a:r>
                        <a:rPr lang="ru-RU" sz="800" baseline="0" dirty="0" smtClean="0"/>
                        <a:t> «Кубаньэнерго»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360</a:t>
                      </a:r>
                    </a:p>
                  </a:txBody>
                  <a:tcPr/>
                </a:tc>
              </a:tr>
              <a:tr h="202953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Итого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2407,8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6" name="TextBox 535"/>
          <p:cNvSpPr txBox="1"/>
          <p:nvPr/>
        </p:nvSpPr>
        <p:spPr>
          <a:xfrm>
            <a:off x="-3543" y="4757647"/>
            <a:ext cx="2514326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u="none" dirty="0"/>
              <a:t>Резервные </a:t>
            </a:r>
            <a:r>
              <a:rPr lang="ru-RU" u="none" dirty="0" smtClean="0"/>
              <a:t>передвижные</a:t>
            </a:r>
          </a:p>
          <a:p>
            <a:r>
              <a:rPr lang="ru-RU" u="none" dirty="0" smtClean="0"/>
              <a:t>источники </a:t>
            </a:r>
            <a:r>
              <a:rPr lang="ru-RU" u="none" dirty="0"/>
              <a:t>питания</a:t>
            </a:r>
          </a:p>
        </p:txBody>
      </p:sp>
    </p:spTree>
    <p:extLst>
      <p:ext uri="{BB962C8B-B14F-4D97-AF65-F5344CB8AC3E}">
        <p14:creationId xmlns:p14="http://schemas.microsoft.com/office/powerpoint/2010/main" val="194873061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537067</TotalTime>
  <Words>1599</Words>
  <Application>Microsoft Office PowerPoint</Application>
  <PresentationFormat>Экран (4:3)</PresentationFormat>
  <Paragraphs>598</Paragraphs>
  <Slides>8</Slides>
  <Notes>8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Тема Office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23911</cp:revision>
  <cp:lastPrinted>2019-01-11T18:44:35Z</cp:lastPrinted>
  <dcterms:created xsi:type="dcterms:W3CDTF">2014-09-08T13:21:12Z</dcterms:created>
  <dcterms:modified xsi:type="dcterms:W3CDTF">2020-12-16T06:16:37Z</dcterms:modified>
</cp:coreProperties>
</file>