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0" r:id="rId5"/>
    <p:sldId id="258" r:id="rId6"/>
    <p:sldId id="259" r:id="rId7"/>
    <p:sldId id="261" r:id="rId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420" y="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63"/>
            <a:ext cx="9122668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ГОРОД КРАСНОДАР 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72694E3-1AE7-412D-920F-3326572E2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Краснодар.wmv">
            <a:hlinkClick r:id="" action="ppaction://media"/>
            <a:extLst>
              <a:ext uri="{FF2B5EF4-FFF2-40B4-BE49-F238E27FC236}">
                <a16:creationId xmlns:a16="http://schemas.microsoft.com/office/drawing/2014/main" xmlns="" id="{24A6F0E8-2BB1-458E-AA03-B1F48BEDD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9062" y="4687444"/>
            <a:ext cx="2444938" cy="1792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7C5030-9732-401C-BCF9-4C382B457F18}"/>
              </a:ext>
            </a:extLst>
          </p:cNvPr>
          <p:cNvSpPr txBox="1"/>
          <p:nvPr/>
        </p:nvSpPr>
        <p:spPr>
          <a:xfrm>
            <a:off x="3851920" y="764704"/>
            <a:ext cx="180020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город Краснодар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4602947-F978-4451-9E88-F469609F798F}"/>
              </a:ext>
            </a:extLst>
          </p:cNvPr>
          <p:cNvSpPr/>
          <p:nvPr/>
        </p:nvSpPr>
        <p:spPr>
          <a:xfrm>
            <a:off x="6699063" y="2386919"/>
            <a:ext cx="2452372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45E3CD1-3F3E-4431-A96E-68DBB920E8CB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A8D5227-3500-4D8B-BA2C-3CFB646CB282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42B7469-71D8-4250-88D1-AF6335F8E4A2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2" name="Rectangle 93">
              <a:extLst>
                <a:ext uri="{FF2B5EF4-FFF2-40B4-BE49-F238E27FC236}">
                  <a16:creationId xmlns:a16="http://schemas.microsoft.com/office/drawing/2014/main" xmlns="" id="{B622C4E7-F6D7-4C3C-83C7-C832DC307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97">
              <a:extLst>
                <a:ext uri="{FF2B5EF4-FFF2-40B4-BE49-F238E27FC236}">
                  <a16:creationId xmlns:a16="http://schemas.microsoft.com/office/drawing/2014/main" xmlns="" id="{11EA2876-DB56-47EE-9637-4CB9B7FA3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4" name="Полилиния 57">
              <a:extLst>
                <a:ext uri="{FF2B5EF4-FFF2-40B4-BE49-F238E27FC236}">
                  <a16:creationId xmlns:a16="http://schemas.microsoft.com/office/drawing/2014/main" xmlns="" id="{9E4D321C-7313-4882-83F5-3E60DBD0B14E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A2BB0906-FE00-4A85-9EA5-B57FABB8B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EADB9C7-DBA9-4F4F-B956-D9920CD246C8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71875" y="2339254"/>
            <a:ext cx="1008112" cy="14401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Елизаветинская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855993"/>
              </p:ext>
            </p:extLst>
          </p:nvPr>
        </p:nvGraphicFramePr>
        <p:xfrm>
          <a:off x="1879309" y="2499139"/>
          <a:ext cx="100811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2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2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42388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317395"/>
              </p:ext>
            </p:extLst>
          </p:nvPr>
        </p:nvGraphicFramePr>
        <p:xfrm>
          <a:off x="17922" y="4505097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55" y="875507"/>
            <a:ext cx="2412444" cy="1548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22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4"/>
            <a:ext cx="9159838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КРАСНОАРМЕЙСКИЙ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B5D7C-1F2E-4787-BA21-81631B1A4D3B}"/>
              </a:ext>
            </a:extLst>
          </p:cNvPr>
          <p:cNvSpPr txBox="1"/>
          <p:nvPr/>
        </p:nvSpPr>
        <p:spPr>
          <a:xfrm>
            <a:off x="3635896" y="658070"/>
            <a:ext cx="2208724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Красноармейский район</a:t>
            </a:r>
          </a:p>
        </p:txBody>
      </p:sp>
      <p:pic>
        <p:nvPicPr>
          <p:cNvPr id="7" name="Красноармей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51B32FF-E153-4387-90C0-0BD8336DF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4696" y="4696949"/>
            <a:ext cx="2451439" cy="17728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B312B0-7B87-4857-97A7-30C6344ADC03}"/>
              </a:ext>
            </a:extLst>
          </p:cNvPr>
          <p:cNvSpPr/>
          <p:nvPr/>
        </p:nvSpPr>
        <p:spPr>
          <a:xfrm>
            <a:off x="6726559" y="23869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88849AF-5152-43B3-93A4-7A4A281BA2D5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EF029CB-B7A3-495F-9E44-E6D988482B8F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01C952A-2414-442A-BA43-B2A8218F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F8C45EFD-7447-450E-9084-971A17EAFABD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86141A9-2143-45B0-83B4-F59B045C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C48B411A-6BF5-4197-8732-04D212640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3A70979E-8091-4232-8B0D-8DDFB2ADD68A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62100F07-5198-4824-8648-D372888D0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AF930DE-3828-4BCC-9AC4-3CC3684CD22B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928992"/>
              </p:ext>
            </p:extLst>
          </p:nvPr>
        </p:nvGraphicFramePr>
        <p:xfrm>
          <a:off x="17377" y="1891633"/>
          <a:ext cx="2016224" cy="230257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Марьянская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 (31)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Прикубанский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264(315)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Колос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145(532)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Молдованский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152(434)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Первомайский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291(1028)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316(757)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Суворово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29(63)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Протичка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486(2513)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Турковский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50(135)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Крижановский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141(419)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Чигрина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138(430)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Трудобеликовский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4760 (9423)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Приречье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37(47)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Чебургольская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535(2444)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Протоцкие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231(1443)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95070"/>
              </p:ext>
            </p:extLst>
          </p:nvPr>
        </p:nvGraphicFramePr>
        <p:xfrm>
          <a:off x="17922" y="4505097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21332" y="425715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55" y="875507"/>
            <a:ext cx="2412444" cy="1548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40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6938"/>
            <a:ext cx="9166135" cy="62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АБИНСКИЙ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FB5D7C-1F2E-4787-BA21-81631B1A4D3B}"/>
              </a:ext>
            </a:extLst>
          </p:cNvPr>
          <p:cNvSpPr txBox="1"/>
          <p:nvPr/>
        </p:nvSpPr>
        <p:spPr>
          <a:xfrm>
            <a:off x="3635896" y="658070"/>
            <a:ext cx="2208724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err="1"/>
              <a:t>Абинский</a:t>
            </a:r>
            <a:r>
              <a:rPr lang="ru-RU" sz="1400" dirty="0"/>
              <a:t> район</a:t>
            </a:r>
          </a:p>
        </p:txBody>
      </p:sp>
      <p:pic>
        <p:nvPicPr>
          <p:cNvPr id="7" name="Красноармей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51B32FF-E153-4387-90C0-0BD8336DF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4696" y="4696949"/>
            <a:ext cx="2451439" cy="17728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DB312B0-7B87-4857-97A7-30C6344ADC03}"/>
              </a:ext>
            </a:extLst>
          </p:cNvPr>
          <p:cNvSpPr/>
          <p:nvPr/>
        </p:nvSpPr>
        <p:spPr>
          <a:xfrm>
            <a:off x="6726559" y="2386919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88849AF-5152-43B3-93A4-7A4A281BA2D5}"/>
              </a:ext>
            </a:extLst>
          </p:cNvPr>
          <p:cNvSpPr/>
          <p:nvPr/>
        </p:nvSpPr>
        <p:spPr>
          <a:xfrm>
            <a:off x="6731555" y="6580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EF029CB-B7A3-495F-9E44-E6D988482B8F}"/>
              </a:ext>
            </a:extLst>
          </p:cNvPr>
          <p:cNvSpPr/>
          <p:nvPr/>
        </p:nvSpPr>
        <p:spPr>
          <a:xfrm>
            <a:off x="6714900" y="4429678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01C952A-2414-442A-BA43-B2A8218F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696" y="2633711"/>
            <a:ext cx="2444938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F8C45EFD-7447-450E-9084-971A17EAFABD}"/>
              </a:ext>
            </a:extLst>
          </p:cNvPr>
          <p:cNvGrpSpPr/>
          <p:nvPr/>
        </p:nvGrpSpPr>
        <p:grpSpPr>
          <a:xfrm>
            <a:off x="21332" y="6260725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86141A9-2143-45B0-83B4-F59B045C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C48B411A-6BF5-4197-8732-04D212640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3A70979E-8091-4232-8B0D-8DDFB2ADD68A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62100F07-5198-4824-8648-D372888D01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AF930DE-3828-4BCC-9AC4-3CC3684CD22B}"/>
              </a:ext>
            </a:extLst>
          </p:cNvPr>
          <p:cNvSpPr/>
          <p:nvPr/>
        </p:nvSpPr>
        <p:spPr>
          <a:xfrm>
            <a:off x="3529551" y="1141017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24128" y="4461304"/>
            <a:ext cx="936104" cy="168208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Васильевский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67649"/>
              </p:ext>
            </p:extLst>
          </p:nvPr>
        </p:nvGraphicFramePr>
        <p:xfrm>
          <a:off x="5724128" y="4629512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4283968" y="4581128"/>
            <a:ext cx="936104" cy="16877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Екатериновский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7670"/>
              </p:ext>
            </p:extLst>
          </p:nvPr>
        </p:nvGraphicFramePr>
        <p:xfrm>
          <a:off x="4283968" y="4749904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771800" y="4945913"/>
            <a:ext cx="936104" cy="168208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Федоровская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39207"/>
              </p:ext>
            </p:extLst>
          </p:nvPr>
        </p:nvGraphicFramePr>
        <p:xfrm>
          <a:off x="2770813" y="5134136"/>
          <a:ext cx="936104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0" name="Таблица 29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95070"/>
              </p:ext>
            </p:extLst>
          </p:nvPr>
        </p:nvGraphicFramePr>
        <p:xfrm>
          <a:off x="17922" y="4505097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17922" y="42388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555" y="875507"/>
            <a:ext cx="2412444" cy="1548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91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5"/>
            <a:ext cx="914400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ПРИМОРСКО-АХТАРСКИЙ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Приморско-Ахтар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9137C9F4-665B-45D2-8E56-8005D1BB6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5" y="4697259"/>
            <a:ext cx="2444939" cy="17966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7A5D03B-7103-4B93-8E84-49D13ED7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1843"/>
            <a:ext cx="2448677" cy="178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5AB054-7485-482D-AFD4-32BD21F502CC}"/>
              </a:ext>
            </a:extLst>
          </p:cNvPr>
          <p:cNvSpPr txBox="1"/>
          <p:nvPr/>
        </p:nvSpPr>
        <p:spPr>
          <a:xfrm>
            <a:off x="3419872" y="764704"/>
            <a:ext cx="252028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/>
              <a:t>Приморско-Ахтарский</a:t>
            </a:r>
            <a:r>
              <a:rPr lang="ru-RU" sz="1200" dirty="0"/>
              <a:t> район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F4F59D5-A823-4D91-B5C3-12C2EA92E939}"/>
              </a:ext>
            </a:extLst>
          </p:cNvPr>
          <p:cNvSpPr/>
          <p:nvPr/>
        </p:nvSpPr>
        <p:spPr>
          <a:xfrm>
            <a:off x="15398" y="2387618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7108959-A0F7-4320-939F-A84C9553EA9C}"/>
              </a:ext>
            </a:extLst>
          </p:cNvPr>
          <p:cNvSpPr/>
          <p:nvPr/>
        </p:nvSpPr>
        <p:spPr>
          <a:xfrm>
            <a:off x="20394" y="658772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8A7F7A-F018-475D-A8BE-61B8684972B6}"/>
              </a:ext>
            </a:extLst>
          </p:cNvPr>
          <p:cNvSpPr/>
          <p:nvPr/>
        </p:nvSpPr>
        <p:spPr>
          <a:xfrm>
            <a:off x="3739" y="4430377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7E4E4B2B-C3E9-4B9D-9BD1-BB2B8A78CEC6}"/>
              </a:ext>
            </a:extLst>
          </p:cNvPr>
          <p:cNvGrpSpPr/>
          <p:nvPr/>
        </p:nvGrpSpPr>
        <p:grpSpPr>
          <a:xfrm>
            <a:off x="7913611" y="6211035"/>
            <a:ext cx="1230389" cy="438856"/>
            <a:chOff x="7944879" y="6320875"/>
            <a:chExt cx="1230389" cy="438856"/>
          </a:xfrm>
        </p:grpSpPr>
        <p:sp>
          <p:nvSpPr>
            <p:cNvPr id="12" name="Rectangle 93">
              <a:extLst>
                <a:ext uri="{FF2B5EF4-FFF2-40B4-BE49-F238E27FC236}">
                  <a16:creationId xmlns:a16="http://schemas.microsoft.com/office/drawing/2014/main" xmlns="" id="{35B0B5C7-1F33-4891-8F16-69576F9D9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97">
              <a:extLst>
                <a:ext uri="{FF2B5EF4-FFF2-40B4-BE49-F238E27FC236}">
                  <a16:creationId xmlns:a16="http://schemas.microsoft.com/office/drawing/2014/main" xmlns="" id="{64933373-B003-43E1-95AE-460DD30A8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4" name="Полилиния 57">
              <a:extLst>
                <a:ext uri="{FF2B5EF4-FFF2-40B4-BE49-F238E27FC236}">
                  <a16:creationId xmlns:a16="http://schemas.microsoft.com/office/drawing/2014/main" xmlns="" id="{C85B8617-22D6-41E3-98F8-0222CF1FEB3C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8CB53B11-D5F7-4089-8932-BAC5731083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54871CF3-C9D2-4B56-BE9A-BEE116721D19}"/>
              </a:ext>
            </a:extLst>
          </p:cNvPr>
          <p:cNvSpPr/>
          <p:nvPr/>
        </p:nvSpPr>
        <p:spPr>
          <a:xfrm>
            <a:off x="3495214" y="1051654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514144"/>
              </p:ext>
            </p:extLst>
          </p:nvPr>
        </p:nvGraphicFramePr>
        <p:xfrm>
          <a:off x="7050823" y="2789440"/>
          <a:ext cx="2016224" cy="7675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Чебургольская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535(2444)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Протоцкие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231(1443)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Водный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(172)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136307"/>
              </p:ext>
            </p:extLst>
          </p:nvPr>
        </p:nvGraphicFramePr>
        <p:xfrm>
          <a:off x="6688222" y="931932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91142" y="6926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5" y="896883"/>
            <a:ext cx="2412444" cy="14907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" y="646114"/>
            <a:ext cx="9109844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СЛАВЯНСКИЙ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D09E738-6327-454F-A3A4-D962BB0D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" y="2637950"/>
            <a:ext cx="2444938" cy="174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лавянский район (1).wmv">
            <a:hlinkClick r:id="" action="ppaction://media"/>
            <a:extLst>
              <a:ext uri="{FF2B5EF4-FFF2-40B4-BE49-F238E27FC236}">
                <a16:creationId xmlns:a16="http://schemas.microsoft.com/office/drawing/2014/main" xmlns="" id="{B24C065A-5DFF-4AEA-9CAC-C3A6B17FF7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6" y="4711509"/>
            <a:ext cx="2444939" cy="1814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F69783-B495-483B-BD05-D1F4B15B0111}"/>
              </a:ext>
            </a:extLst>
          </p:cNvPr>
          <p:cNvSpPr txBox="1"/>
          <p:nvPr/>
        </p:nvSpPr>
        <p:spPr>
          <a:xfrm>
            <a:off x="2915816" y="646114"/>
            <a:ext cx="1800200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Славянский район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A6CE09C-B2DC-48F1-A443-75CEF2A99266}"/>
              </a:ext>
            </a:extLst>
          </p:cNvPr>
          <p:cNvSpPr/>
          <p:nvPr/>
        </p:nvSpPr>
        <p:spPr>
          <a:xfrm>
            <a:off x="15398" y="2387618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E693B1D-C2C9-4BBB-8372-CCB5C0C0126F}"/>
              </a:ext>
            </a:extLst>
          </p:cNvPr>
          <p:cNvSpPr/>
          <p:nvPr/>
        </p:nvSpPr>
        <p:spPr>
          <a:xfrm>
            <a:off x="20394" y="658772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B6E2519-B1CF-4F31-A1AD-757F18FF669C}"/>
              </a:ext>
            </a:extLst>
          </p:cNvPr>
          <p:cNvSpPr/>
          <p:nvPr/>
        </p:nvSpPr>
        <p:spPr>
          <a:xfrm>
            <a:off x="3739" y="4430377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82C02BFB-A0B0-4C6B-B9F4-FDCF2BC5F726}"/>
              </a:ext>
            </a:extLst>
          </p:cNvPr>
          <p:cNvGrpSpPr/>
          <p:nvPr/>
        </p:nvGrpSpPr>
        <p:grpSpPr>
          <a:xfrm>
            <a:off x="7524328" y="6306517"/>
            <a:ext cx="1230389" cy="438856"/>
            <a:chOff x="7944879" y="6320875"/>
            <a:chExt cx="1230389" cy="438856"/>
          </a:xfrm>
        </p:grpSpPr>
        <p:sp>
          <p:nvSpPr>
            <p:cNvPr id="18" name="Rectangle 93">
              <a:extLst>
                <a:ext uri="{FF2B5EF4-FFF2-40B4-BE49-F238E27FC236}">
                  <a16:creationId xmlns:a16="http://schemas.microsoft.com/office/drawing/2014/main" xmlns="" id="{44DEAE66-1E08-47A7-892A-58F043BB0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97">
              <a:extLst>
                <a:ext uri="{FF2B5EF4-FFF2-40B4-BE49-F238E27FC236}">
                  <a16:creationId xmlns:a16="http://schemas.microsoft.com/office/drawing/2014/main" xmlns="" id="{E4893205-B5F0-421B-9434-A9FB5317D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0" name="Полилиния 57">
              <a:extLst>
                <a:ext uri="{FF2B5EF4-FFF2-40B4-BE49-F238E27FC236}">
                  <a16:creationId xmlns:a16="http://schemas.microsoft.com/office/drawing/2014/main" xmlns="" id="{EF3AD6BF-8AEC-470D-BCDB-69778AF6FB92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97">
              <a:extLst>
                <a:ext uri="{FF2B5EF4-FFF2-40B4-BE49-F238E27FC236}">
                  <a16:creationId xmlns:a16="http://schemas.microsoft.com/office/drawing/2014/main" xmlns="" id="{39CC6F53-1C74-4CCE-9AED-C28A5F0C5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3E16556-C233-4326-B1A8-772FF1469571}"/>
              </a:ext>
            </a:extLst>
          </p:cNvPr>
          <p:cNvSpPr/>
          <p:nvPr/>
        </p:nvSpPr>
        <p:spPr>
          <a:xfrm>
            <a:off x="6663151" y="2636912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60663"/>
              </p:ext>
            </p:extLst>
          </p:nvPr>
        </p:nvGraphicFramePr>
        <p:xfrm>
          <a:off x="7075094" y="2996952"/>
          <a:ext cx="2016224" cy="153505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</a:t>
                      </a:r>
                      <a:r>
                        <a:rPr lang="ru-RU" sz="7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(65)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Ханьков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(174)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Маевский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r>
                        <a:rPr lang="ru-RU" sz="7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(820)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Колесников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(102)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Сербин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 (880)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Троицкий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(235)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Прикубанский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 (2213)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Шапарской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(115)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Ачуево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(115)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620403"/>
              </p:ext>
            </p:extLst>
          </p:nvPr>
        </p:nvGraphicFramePr>
        <p:xfrm>
          <a:off x="6688222" y="931932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89154" y="674402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1" y="929197"/>
            <a:ext cx="2412444" cy="1458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4" t="13315"/>
          <a:stretch/>
        </p:blipFill>
        <p:spPr bwMode="auto">
          <a:xfrm>
            <a:off x="0" y="646114"/>
            <a:ext cx="914400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ТЕМРЮКСКИЙ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4" name="Темрюк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E201B341-C59B-4B90-90E5-41A62C517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28" y="5225733"/>
            <a:ext cx="2427747" cy="158017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0D482BAD-03DF-4B89-9622-63494B065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" y="3593553"/>
            <a:ext cx="240864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E806A7C-8E0B-4540-BDB1-579EB0E0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6705"/>
            <a:ext cx="2905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65A907-A197-4A92-A272-8A141E6D074A}"/>
              </a:ext>
            </a:extLst>
          </p:cNvPr>
          <p:cNvSpPr txBox="1"/>
          <p:nvPr/>
        </p:nvSpPr>
        <p:spPr>
          <a:xfrm>
            <a:off x="3707904" y="872182"/>
            <a:ext cx="1728192" cy="295136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/>
              <a:t>Темрюкский район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53D4CC1-7960-4BAC-83D7-70B0AFA3354D}"/>
              </a:ext>
            </a:extLst>
          </p:cNvPr>
          <p:cNvSpPr/>
          <p:nvPr/>
        </p:nvSpPr>
        <p:spPr>
          <a:xfrm>
            <a:off x="6462" y="3329525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708CA90-0167-4538-A8A4-D9F12562464A}"/>
              </a:ext>
            </a:extLst>
          </p:cNvPr>
          <p:cNvSpPr/>
          <p:nvPr/>
        </p:nvSpPr>
        <p:spPr>
          <a:xfrm>
            <a:off x="16828" y="4961705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3B9AB916-385F-4718-A05E-6C8ABADDBBB4}"/>
              </a:ext>
            </a:extLst>
          </p:cNvPr>
          <p:cNvGrpSpPr/>
          <p:nvPr/>
        </p:nvGrpSpPr>
        <p:grpSpPr>
          <a:xfrm>
            <a:off x="7912378" y="6357347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84118AF7-41FE-48F0-836C-1FA01F2F8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EA9C9A43-0A1A-417D-99EE-B3C16F611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F2888A38-322C-4108-B4D7-E526178C6439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84E8F45E-6BAC-4405-878D-BD0FB1A02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6E40684-6D56-459A-8A89-ABDAA3A8F2EF}"/>
              </a:ext>
            </a:extLst>
          </p:cNvPr>
          <p:cNvSpPr/>
          <p:nvPr/>
        </p:nvSpPr>
        <p:spPr>
          <a:xfrm>
            <a:off x="3419872" y="1261206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225899"/>
              </p:ext>
            </p:extLst>
          </p:nvPr>
        </p:nvGraphicFramePr>
        <p:xfrm>
          <a:off x="5076056" y="5973583"/>
          <a:ext cx="2016224" cy="76752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Октябрьский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(142)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Орехов Кут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(5)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Красный Октябрь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(214)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620403"/>
              </p:ext>
            </p:extLst>
          </p:nvPr>
        </p:nvGraphicFramePr>
        <p:xfrm>
          <a:off x="6688222" y="931932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89909" y="6926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252" y="5257084"/>
            <a:ext cx="2412444" cy="15488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E693B1D-C2C9-4BBB-8372-CCB5C0C0126F}"/>
              </a:ext>
            </a:extLst>
          </p:cNvPr>
          <p:cNvSpPr/>
          <p:nvPr/>
        </p:nvSpPr>
        <p:spPr>
          <a:xfrm>
            <a:off x="2461766" y="498021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23560" r="12361"/>
          <a:stretch/>
        </p:blipFill>
        <p:spPr bwMode="auto">
          <a:xfrm>
            <a:off x="-7921" y="577792"/>
            <a:ext cx="9135740" cy="621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ПОДТОПЛЕНИЯ МУНИЦИПАЛЬНОГО ОБРАЗОВАНИЯ ПРИМОРСКО-АХТАРСКИЙ РАЙОН</a:t>
            </a:r>
            <a:br>
              <a:rPr lang="ru-RU" altLang="ru-RU" dirty="0"/>
            </a:br>
            <a:r>
              <a:rPr lang="ru-RU" altLang="ru-RU" dirty="0"/>
              <a:t>КРАСНОДАРСКОГО КРАЯ ВСЛЕДСТВИЕ УВЕЛИЧЕНИЯ СБРОСА С КРАСНОДАРСКОГО ВОДОХРАНИЛИЩА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85185F2-20C7-47DF-8DB5-9387A28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20" y="4988705"/>
            <a:ext cx="2424875" cy="179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Приморско-Ахтарский район.wmv">
            <a:hlinkClick r:id="" action="ppaction://media"/>
            <a:extLst>
              <a:ext uri="{FF2B5EF4-FFF2-40B4-BE49-F238E27FC236}">
                <a16:creationId xmlns:a16="http://schemas.microsoft.com/office/drawing/2014/main" xmlns="" id="{B0EC8DC4-95C7-47C2-A570-367A11D37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1" y="4988705"/>
            <a:ext cx="2453198" cy="1796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6A2D0C-7C2B-4115-8151-E47377F5105E}"/>
              </a:ext>
            </a:extLst>
          </p:cNvPr>
          <p:cNvSpPr txBox="1"/>
          <p:nvPr/>
        </p:nvSpPr>
        <p:spPr>
          <a:xfrm>
            <a:off x="3419872" y="764704"/>
            <a:ext cx="2520280" cy="2643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err="1"/>
              <a:t>Приморско-Ахтарский</a:t>
            </a:r>
            <a:r>
              <a:rPr lang="ru-RU" sz="1200" dirty="0"/>
              <a:t> район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0C3D89-FD8D-4F23-9540-48CA4AADFEE0}"/>
              </a:ext>
            </a:extLst>
          </p:cNvPr>
          <p:cNvSpPr/>
          <p:nvPr/>
        </p:nvSpPr>
        <p:spPr>
          <a:xfrm>
            <a:off x="2471948" y="4738373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высот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3F39F84-774C-4F6D-B90F-B17A60B58949}"/>
              </a:ext>
            </a:extLst>
          </p:cNvPr>
          <p:cNvSpPr/>
          <p:nvPr/>
        </p:nvSpPr>
        <p:spPr>
          <a:xfrm>
            <a:off x="35559" y="2939218"/>
            <a:ext cx="2424875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BE801F0-050E-47D4-965F-FFCF1147FAE5}"/>
              </a:ext>
            </a:extLst>
          </p:cNvPr>
          <p:cNvSpPr/>
          <p:nvPr/>
        </p:nvSpPr>
        <p:spPr>
          <a:xfrm>
            <a:off x="8260" y="4738373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5C6A463E-A12D-4D5C-9372-8A5EBCA578FD}"/>
              </a:ext>
            </a:extLst>
          </p:cNvPr>
          <p:cNvGrpSpPr/>
          <p:nvPr/>
        </p:nvGrpSpPr>
        <p:grpSpPr>
          <a:xfrm>
            <a:off x="7905350" y="6338382"/>
            <a:ext cx="1230389" cy="438856"/>
            <a:chOff x="7944879" y="6320875"/>
            <a:chExt cx="1230389" cy="438856"/>
          </a:xfrm>
        </p:grpSpPr>
        <p:sp>
          <p:nvSpPr>
            <p:cNvPr id="14" name="Rectangle 93">
              <a:extLst>
                <a:ext uri="{FF2B5EF4-FFF2-40B4-BE49-F238E27FC236}">
                  <a16:creationId xmlns:a16="http://schemas.microsoft.com/office/drawing/2014/main" xmlns="" id="{417137CD-7B68-49A7-A4FE-BB5BE48A8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7880" y="6340505"/>
              <a:ext cx="1084386" cy="419226"/>
            </a:xfrm>
            <a:prstGeom prst="rect">
              <a:avLst/>
            </a:prstGeom>
            <a:solidFill>
              <a:sysClr val="window" lastClr="FFFFFF"/>
            </a:solidFill>
            <a:ln w="317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351447">
                <a:defRPr/>
              </a:pPr>
              <a:endParaRPr lang="ru-RU" altLang="ru-RU" sz="68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97">
              <a:extLst>
                <a:ext uri="{FF2B5EF4-FFF2-40B4-BE49-F238E27FC236}">
                  <a16:creationId xmlns:a16="http://schemas.microsoft.com/office/drawing/2014/main" xmlns="" id="{0D7F4D3D-7E29-4F34-946A-7BEDE6338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879" y="6320875"/>
              <a:ext cx="1230389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6" name="Полилиния 57">
              <a:extLst>
                <a:ext uri="{FF2B5EF4-FFF2-40B4-BE49-F238E27FC236}">
                  <a16:creationId xmlns:a16="http://schemas.microsoft.com/office/drawing/2014/main" xmlns="" id="{9D6B1765-41EA-4571-8300-A86368C43CE5}"/>
                </a:ext>
              </a:extLst>
            </p:cNvPr>
            <p:cNvSpPr/>
            <p:nvPr/>
          </p:nvSpPr>
          <p:spPr>
            <a:xfrm>
              <a:off x="8015539" y="6513095"/>
              <a:ext cx="153162" cy="153284"/>
            </a:xfrm>
            <a:custGeom>
              <a:avLst/>
              <a:gdLst>
                <a:gd name="connsiteX0" fmla="*/ 0 w 325925"/>
                <a:gd name="connsiteY0" fmla="*/ 73060 h 244640"/>
                <a:gd name="connsiteX1" fmla="*/ 0 w 325925"/>
                <a:gd name="connsiteY1" fmla="*/ 73060 h 244640"/>
                <a:gd name="connsiteX2" fmla="*/ 262551 w 325925"/>
                <a:gd name="connsiteY2" fmla="*/ 236022 h 244640"/>
                <a:gd name="connsiteX3" fmla="*/ 325925 w 325925"/>
                <a:gd name="connsiteY3" fmla="*/ 199808 h 244640"/>
                <a:gd name="connsiteX4" fmla="*/ 298764 w 325925"/>
                <a:gd name="connsiteY4" fmla="*/ 54953 h 244640"/>
                <a:gd name="connsiteX5" fmla="*/ 280657 w 325925"/>
                <a:gd name="connsiteY5" fmla="*/ 27792 h 244640"/>
                <a:gd name="connsiteX6" fmla="*/ 226337 w 325925"/>
                <a:gd name="connsiteY6" fmla="*/ 632 h 244640"/>
                <a:gd name="connsiteX7" fmla="*/ 81481 w 325925"/>
                <a:gd name="connsiteY7" fmla="*/ 27792 h 244640"/>
                <a:gd name="connsiteX8" fmla="*/ 45267 w 325925"/>
                <a:gd name="connsiteY8" fmla="*/ 73060 h 244640"/>
                <a:gd name="connsiteX9" fmla="*/ 0 w 325925"/>
                <a:gd name="connsiteY9" fmla="*/ 73060 h 24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925" h="244640">
                  <a:moveTo>
                    <a:pt x="0" y="73060"/>
                  </a:moveTo>
                  <a:lnTo>
                    <a:pt x="0" y="73060"/>
                  </a:lnTo>
                  <a:cubicBezTo>
                    <a:pt x="87517" y="127381"/>
                    <a:pt x="169897" y="191019"/>
                    <a:pt x="262551" y="236022"/>
                  </a:cubicBezTo>
                  <a:cubicBezTo>
                    <a:pt x="314355" y="261184"/>
                    <a:pt x="317268" y="225779"/>
                    <a:pt x="325925" y="199808"/>
                  </a:cubicBezTo>
                  <a:cubicBezTo>
                    <a:pt x="322739" y="167949"/>
                    <a:pt x="321574" y="89169"/>
                    <a:pt x="298764" y="54953"/>
                  </a:cubicBezTo>
                  <a:cubicBezTo>
                    <a:pt x="292728" y="45899"/>
                    <a:pt x="288351" y="35486"/>
                    <a:pt x="280657" y="27792"/>
                  </a:cubicBezTo>
                  <a:cubicBezTo>
                    <a:pt x="263107" y="10241"/>
                    <a:pt x="248428" y="7995"/>
                    <a:pt x="226337" y="632"/>
                  </a:cubicBezTo>
                  <a:cubicBezTo>
                    <a:pt x="205508" y="2234"/>
                    <a:pt x="111594" y="-9850"/>
                    <a:pt x="81481" y="27792"/>
                  </a:cubicBezTo>
                  <a:cubicBezTo>
                    <a:pt x="46674" y="71301"/>
                    <a:pt x="105810" y="42789"/>
                    <a:pt x="45267" y="73060"/>
                  </a:cubicBezTo>
                  <a:cubicBezTo>
                    <a:pt x="36731" y="77328"/>
                    <a:pt x="7544" y="73060"/>
                    <a:pt x="0" y="73060"/>
                  </a:cubicBezTo>
                  <a:close/>
                </a:path>
              </a:pathLst>
            </a:custGeom>
            <a:solidFill>
              <a:srgbClr val="5993C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2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97">
              <a:extLst>
                <a:ext uri="{FF2B5EF4-FFF2-40B4-BE49-F238E27FC236}">
                  <a16:creationId xmlns:a16="http://schemas.microsoft.com/office/drawing/2014/main" xmlns="" id="{F1B5106D-D32E-4CC4-89FD-131A452B0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7033" y="6491976"/>
              <a:ext cx="1078235" cy="204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923" tIns="53462" rIns="106923" bIns="53462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27" b="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зона подтопления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79D0B9C-BE35-4774-8558-39171870935C}"/>
              </a:ext>
            </a:extLst>
          </p:cNvPr>
          <p:cNvSpPr/>
          <p:nvPr/>
        </p:nvSpPr>
        <p:spPr>
          <a:xfrm>
            <a:off x="3492921" y="1053718"/>
            <a:ext cx="2444938" cy="2643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ВЫПОЛНЕН ПРИ СБРОСЕ ВОДЫ СВЫШЕ 1300 м/с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330932"/>
              </p:ext>
            </p:extLst>
          </p:nvPr>
        </p:nvGraphicFramePr>
        <p:xfrm>
          <a:off x="2676273" y="3752057"/>
          <a:ext cx="2016224" cy="89544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97058">
                  <a:extLst>
                    <a:ext uri="{9D8B030D-6E8A-4147-A177-3AD203B41FA5}">
                      <a16:colId xmlns:a16="http://schemas.microsoft.com/office/drawing/2014/main" xmlns="" val="2295484825"/>
                    </a:ext>
                  </a:extLst>
                </a:gridCol>
                <a:gridCol w="919166">
                  <a:extLst>
                    <a:ext uri="{9D8B030D-6E8A-4147-A177-3AD203B41FA5}">
                      <a16:colId xmlns:a16="http://schemas.microsoft.com/office/drawing/2014/main" xmlns="" val="1785080298"/>
                    </a:ext>
                  </a:extLst>
                </a:gridCol>
              </a:tblGrid>
              <a:tr h="3837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населенных пунктов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Домов в зоне возможного подтопления (людей)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8411919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 Гривенская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(239)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706146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</a:t>
                      </a:r>
                      <a:r>
                        <a:rPr lang="ru-RU" sz="7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Деревянковка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(101)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Голубая Нива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(221)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79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х. Слободка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(75)</a:t>
                      </a:r>
                    </a:p>
                  </a:txBody>
                  <a:tcPr marL="6396" marR="6396" marT="639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3" name="Таблица 22">
            <a:extLst>
              <a:ext uri="{FF2B5EF4-FFF2-40B4-BE49-F238E27FC236}">
                <a16:creationId xmlns="" xmlns:a16="http://schemas.microsoft.com/office/drawing/2014/main" id="{709C78D5-FDF1-404E-A5CD-DC543BDF8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620403"/>
              </p:ext>
            </p:extLst>
          </p:nvPr>
        </p:nvGraphicFramePr>
        <p:xfrm>
          <a:off x="6688222" y="931932"/>
          <a:ext cx="2444938" cy="15881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0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18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294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149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689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36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effectLst/>
                          <a:latin typeface="Times New Roman"/>
                          <a:ea typeface="Times New Roman"/>
                        </a:rPr>
                        <a:t>Краснодарское водохранилище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 err="1">
                          <a:effectLst/>
                          <a:latin typeface="Times New Roman"/>
                          <a:ea typeface="Times New Roman"/>
                        </a:rPr>
                        <a:t>нпу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 = 1798 млн.м</a:t>
                      </a:r>
                      <a:r>
                        <a:rPr lang="ru-RU" sz="600" baseline="30000" dirty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W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фу = 2794 млн.м3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% наполнения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(мах)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Критический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(мин)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Фактический уровень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Верхний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/>
                          <a:ea typeface="Times New Roman"/>
                        </a:rPr>
                        <a:t>Фактическое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b="1" dirty="0" smtClean="0">
                          <a:effectLst/>
                          <a:latin typeface="Times New Roman"/>
                          <a:ea typeface="Times New Roman"/>
                        </a:rPr>
                        <a:t>71,8%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35,23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25,85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33,29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Нижний бьеф (м)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19,20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Сброс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1003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Объем (млн. куб. м)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2794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192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2007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  <a:latin typeface="Times New Roman"/>
                          <a:ea typeface="Times New Roman"/>
                        </a:rPr>
                        <a:t>Приток (куб. м/с)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013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en-US" sz="600" dirty="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ru-RU" sz="600" dirty="0"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16EBECF-C9A9-4D1B-B605-9F13DA62AD70}"/>
              </a:ext>
            </a:extLst>
          </p:cNvPr>
          <p:cNvSpPr/>
          <p:nvPr/>
        </p:nvSpPr>
        <p:spPr>
          <a:xfrm>
            <a:off x="6699062" y="692696"/>
            <a:ext cx="2444938" cy="250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929" tIns="36463" rIns="72929" bIns="36463" anchor="ctr"/>
          <a:lstStyle/>
          <a:p>
            <a:pPr algn="ctr">
              <a:defRPr/>
            </a:pP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по водохранилищу</a:t>
            </a:r>
            <a:b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мая</a:t>
            </a:r>
            <a:r>
              <a:rPr lang="ru-RU" sz="877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7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9" y="3189549"/>
            <a:ext cx="2412444" cy="1548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1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1158</Words>
  <Application>Microsoft Office PowerPoint</Application>
  <PresentationFormat>Экран (4:3)</PresentationFormat>
  <Paragraphs>413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OMiP</dc:creator>
  <cp:lastModifiedBy>ARM_9</cp:lastModifiedBy>
  <cp:revision>21</cp:revision>
  <cp:lastPrinted>2021-04-16T13:28:11Z</cp:lastPrinted>
  <dcterms:created xsi:type="dcterms:W3CDTF">2021-04-16T10:57:54Z</dcterms:created>
  <dcterms:modified xsi:type="dcterms:W3CDTF">2021-05-02T13:49:10Z</dcterms:modified>
</cp:coreProperties>
</file>